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2" r:id="rId2"/>
    <p:sldId id="323" r:id="rId3"/>
    <p:sldId id="324" r:id="rId4"/>
    <p:sldId id="306" r:id="rId5"/>
    <p:sldId id="327" r:id="rId6"/>
    <p:sldId id="309" r:id="rId7"/>
    <p:sldId id="330" r:id="rId8"/>
    <p:sldId id="331" r:id="rId9"/>
    <p:sldId id="339" r:id="rId10"/>
    <p:sldId id="332" r:id="rId11"/>
    <p:sldId id="311" r:id="rId12"/>
    <p:sldId id="304" r:id="rId13"/>
    <p:sldId id="313" r:id="rId14"/>
    <p:sldId id="341" r:id="rId15"/>
    <p:sldId id="305" r:id="rId16"/>
    <p:sldId id="334" r:id="rId17"/>
    <p:sldId id="335" r:id="rId18"/>
    <p:sldId id="340" r:id="rId19"/>
    <p:sldId id="315" r:id="rId20"/>
    <p:sldId id="316" r:id="rId21"/>
    <p:sldId id="336" r:id="rId22"/>
    <p:sldId id="310" r:id="rId23"/>
    <p:sldId id="342" r:id="rId24"/>
    <p:sldId id="343" r:id="rId25"/>
    <p:sldId id="344" r:id="rId26"/>
    <p:sldId id="318" r:id="rId27"/>
    <p:sldId id="287" r:id="rId28"/>
  </p:sldIdLst>
  <p:sldSz cx="9144000" cy="6858000" type="screen4x3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2272A4-CAA4-A94E-BD2B-D6849E44B44E}" type="datetimeFigureOut">
              <a:rPr lang="en-US"/>
              <a:pPr>
                <a:defRPr/>
              </a:pPr>
              <a:t>2/2/2018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296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893296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AD1834-D3BB-3749-83EC-F1D5957ED8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99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17T23:55:46.188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ignorePressure" value="1"/>
    </inkml:brush>
  </inkml:definitions>
  <inkml:traceGroup>
    <inkml:annotationXML>
      <emma:emma xmlns:emma="http://www.w3.org/2003/04/emma" version="1.0">
        <emma:interpretation id="{749FB53C-F154-47DA-8323-D7ABA77ADE99}" emma:medium="tactile" emma:mode="ink">
          <msink:context xmlns:msink="http://schemas.microsoft.com/ink/2010/main" type="writingRegion" rotatedBoundingBox="3976,3589 15339,5851 14398,10578 3034,8315"/>
        </emma:interpretation>
      </emma:emma>
    </inkml:annotationXML>
    <inkml:traceGroup>
      <inkml:annotationXML>
        <emma:emma xmlns:emma="http://www.w3.org/2003/04/emma" version="1.0">
          <emma:interpretation id="{B1114F80-9FF3-4825-BC1E-42C21294C69D}" emma:medium="tactile" emma:mode="ink">
            <msink:context xmlns:msink="http://schemas.microsoft.com/ink/2010/main" type="paragraph" rotatedBoundingBox="3976,3589 15339,5851 14398,10578 3034,8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CE3496-3EC0-4D03-A8A3-E51E02F42C27}" emma:medium="tactile" emma:mode="ink">
              <msink:context xmlns:msink="http://schemas.microsoft.com/ink/2010/main" type="line" rotatedBoundingBox="3976,3589 15339,5851 14398,10578 3034,8315"/>
            </emma:interpretation>
          </emma:emma>
        </inkml:annotationXML>
        <inkml:traceGroup>
          <inkml:annotationXML>
            <emma:emma xmlns:emma="http://www.w3.org/2003/04/emma" version="1.0">
              <emma:interpretation id="{CD541BB9-77BE-4CDD-BD67-25ABB94F0DC1}" emma:medium="tactile" emma:mode="ink">
                <msink:context xmlns:msink="http://schemas.microsoft.com/ink/2010/main" type="inkWord" rotatedBoundingBox="3428,6339 4050,6463 4031,6555 3410,6431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Z</emma:literal>
                </emma:interpretation>
                <emma:interpretation id="interp3" emma:lang="en-US" emma:confidence="0">
                  <emma:literal>=</emma:literal>
                </emma:interpretation>
                <emma:interpretation id="interp4" emma:lang="en-US" emma:confidence="0">
                  <emma:literal>&lt;</emma:literal>
                </emma:interpretation>
              </emma:one-of>
            </emma:emma>
          </inkml:annotationXML>
          <inkml:trace contextRef="#ctx0" brushRef="#br0">-8833-1988</inkml:trace>
          <inkml:trace contextRef="#ctx0" brushRef="#br0" timeOffset="-559">-8833-2025</inkml:trace>
          <inkml:trace contextRef="#ctx0" brushRef="#br0" timeOffset="363">-8797-1951,'75'6,"163"2,40 0</inkml:trace>
        </inkml:traceGroup>
        <inkml:traceGroup>
          <inkml:annotationXML>
            <emma:emma xmlns:emma="http://www.w3.org/2003/04/emma" version="1.0">
              <emma:interpretation id="{807DB37A-A59B-4598-83B9-72E73812A4A4}" emma:medium="tactile" emma:mode="ink">
                <msink:context xmlns:msink="http://schemas.microsoft.com/ink/2010/main" type="inkWord" rotatedBoundingBox="9274,8205 9288,8208 9285,8223 9271,8220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v</emma:literal>
                </emma:interpretation>
                <emma:interpretation id="interp7" emma:lang="en-US" emma:confidence="0">
                  <emma:literal>}</emma:literal>
                </emma:interpretation>
                <emma:interpretation id="interp8" emma:lang="en-US" emma:confidence="0">
                  <emma:literal>w</emma:literal>
                </emma:interpretation>
                <emma:interpretation id="interp9" emma:lang="en-US" emma:confidence="0">
                  <emma:literal>3</emma:literal>
                </emma:interpretation>
              </emma:one-of>
            </emma:emma>
          </inkml:annotationXML>
          <inkml:trace contextRef="#ctx0" brushRef="#br0" timeOffset="-4463">-2982-184</inkml:trace>
        </inkml:traceGroup>
        <inkml:traceGroup>
          <inkml:annotationXML>
            <emma:emma xmlns:emma="http://www.w3.org/2003/04/emma" version="1.0">
              <emma:interpretation id="{A2B4C10E-B0D9-41FF-827A-91A00FE36AA1}" emma:medium="tactile" emma:mode="ink">
                <msink:context xmlns:msink="http://schemas.microsoft.com/ink/2010/main" type="inkWord" rotatedBoundingBox="12450,5276 15339,5851 14398,10578 11508,10003"/>
              </emma:interpretation>
              <emma:one-of disjunction-type="recognition" id="oneOf2">
                <emma:interpretation id="interp10" emma:lang="en-US" emma:confidence="0">
                  <emma:literal>is</emma:literal>
                </emma:interpretation>
                <emma:interpretation id="interp11" emma:lang="en-US" emma:confidence="0">
                  <emma:literal>it</emma:literal>
                </emma:interpretation>
                <emma:interpretation id="interp12" emma:lang="en-US" emma:confidence="0">
                  <emma:literal>&amp;</emma:literal>
                </emma:interpretation>
                <emma:interpretation id="interp13" emma:lang="en-US" emma:confidence="0">
                  <emma:literal>if</emma:literal>
                </emma:interpretation>
                <emma:interpretation id="interp14" emma:lang="en-US" emma:confidence="0">
                  <emma:literal>ilia.</emma:literal>
                </emma:interpretation>
              </emma:one-of>
            </emma:emma>
          </inkml:annotationXML>
          <inkml:trace contextRef="#ctx0" brushRef="#br0" timeOffset="-50411">1 0</inkml:trace>
          <inkml:trace contextRef="#ctx0" brushRef="#br0" timeOffset="-14819">-441 74,'6'0,"8"0,9 0,12 0,7 0,2 0,0 0,-1 0,-1 0,-3 0,0 0,-2 0,0 0,0 0,-1 0,0 0,1 0,0 0,-1 0,1 0,0 0,0 0,0 0,-1 0,1 0,0 0,0 0,-1 0,1 0,0 0,0 0,0 0,6 0,2 0,0 0,-2 0,-2 0,-1 0,-2 0,0 0,-1 0,5 0,3 0,0 0,-2 0,-2 0,-2 0,-1 0,0 0,-2 0,1 0,6 0,8 0,2 0,-2 0,-3 0,-4 0,-3 0,-3 0,0 0,-2 0,1 0,-1 0,0 0,0 0,1 0,6 0,2 0,-1 0,6 0,0 0,-3 0,-2 0,-3 0,-9 6,-9 9,-10 7,-6 7,-11-2,-12-5,-9-6,-7-7,-4-4,-3-3,-1-2,0-1,0 0,7-7,3-1,-1 0,0 2,-2 2,-2 2,-2 2,0 0,-1 1,0 0,0 1,0-1,0 0,0 1,0-1,0-6,1-2,-1 0,0 1,6-3,3-2,-1 3,-2 2,-1 2,-2 2,-1 2,-1 1,-1 0,0 1,0-1,0 1,0-1,-1-6,1-2,1 0,-1 2,0 1,0 3,0 0,1 1,-1 1,0 1,0 5,0 3,1-1,-1-2,-6-1,-3-2,2-2,1 0,1-1,3-1,0 1,2 0,0-1,1 1,-1 0,0 0,1 0,-1 0,-6 0,-2 0,1 0,1 0,1 0,-4 0,-1 0,2 0,2 0,8 7,4 1,7 6,14 1,15-3,13-2,10-4,6-3,3-2,3 0,-1-2,7 1,1-1,0 1,-3-1,-3 1,-1 0,-2 0,0 0,-2 0,1 0,-1 0,1 6,-1 3,1-1,6-2,2-1,-1-2,0-2,-3 0,-1-1,-2 0,-1-1,0 1,0 0,-1 0,1-1,-1 1,1 0,-1 0,1 0,0 0,6 0,2 0,0 0,-2 0,-1 0,-3-6,0-2,-2-1,0-3,-1-1,1 2,-1 3,1 3,-1 3,1 0,0 2,0 0,-6 1</inkml:trace>
          <inkml:trace contextRef="#ctx0" brushRef="#br0" timeOffset="-13474">1840 257,'-6'0,"-8"0,-15 0,-8 0,-4 0,-2 0,1 0,7 0</inkml:trace>
          <inkml:trace contextRef="#ctx0" brushRef="#br0" timeOffset="-9559">479-2798</inkml:trace>
          <inkml:trace contextRef="#ctx0" brushRef="#br0" timeOffset="-8831">516-2577</inkml:trace>
          <inkml:trace contextRef="#ctx0" brushRef="#br0" timeOffset="-6172">664-3019</inkml:trace>
          <inkml:trace contextRef="#ctx0" brushRef="#br0" timeOffset="-5649">664-2651</inkml:trace>
          <inkml:trace contextRef="#ctx0" brushRef="#br0" timeOffset="-4013">1952 2135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17T23:55:46.901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ignorePressure" value="1"/>
    </inkml:brush>
  </inkml:definitions>
  <inkml:traceGroup>
    <inkml:annotationXML>
      <emma:emma xmlns:emma="http://www.w3.org/2003/04/emma" version="1.0">
        <emma:interpretation id="{1D8F6A5A-A85A-4F85-95D8-4ED855951FD4}" emma:medium="tactile" emma:mode="ink">
          <msink:context xmlns:msink="http://schemas.microsoft.com/ink/2010/main" type="inkDrawing" rotatedBoundingBox="6772,6441 6787,6441 6787,6456 6772,6456" shapeName="Other"/>
        </emma:interpretation>
      </emma:emma>
    </inkml:annotationXML>
    <inkml:trace contextRef="#ctx0" brushRef="#br0">0 1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17T23:55:44.919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ignorePressure" value="1"/>
    </inkml:brush>
  </inkml:definitions>
  <inkml:traceGroup>
    <inkml:annotationXML>
      <emma:emma xmlns:emma="http://www.w3.org/2003/04/emma" version="1.0">
        <emma:interpretation id="{05308D66-6108-43AC-8A8B-02A7B4F79E73}" emma:medium="tactile" emma:mode="ink">
          <msink:context xmlns:msink="http://schemas.microsoft.com/ink/2010/main" type="inkDrawing" rotatedBoundingBox="2061,7213 2076,7213 2076,7228 2061,7228" shapeName="Other"/>
        </emma:interpretation>
      </emma:emma>
    </inkml:annotationXML>
    <inkml:trace contextRef="#ctx0" brushRef="#br0">0 1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17T23:56:54.846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ignorePressure" value="1"/>
    </inkml:brush>
  </inkml:definitions>
  <inkml:traceGroup>
    <inkml:annotationXML>
      <emma:emma xmlns:emma="http://www.w3.org/2003/04/emma" version="1.0">
        <emma:interpretation id="{D3158B5C-96D5-41EE-BAC3-80854B89A4BE}" emma:medium="tactile" emma:mode="ink">
          <msink:context xmlns:msink="http://schemas.microsoft.com/ink/2010/main" type="writingRegion" rotatedBoundingBox="11741,5668 14946,5668 14946,5888 11741,5888"/>
        </emma:interpretation>
      </emma:emma>
    </inkml:annotationXML>
    <inkml:traceGroup>
      <inkml:annotationXML>
        <emma:emma xmlns:emma="http://www.w3.org/2003/04/emma" version="1.0">
          <emma:interpretation id="{C5DBECCC-2BDD-4988-A479-6B2993AF6A5A}" emma:medium="tactile" emma:mode="ink">
            <msink:context xmlns:msink="http://schemas.microsoft.com/ink/2010/main" type="paragraph" rotatedBoundingBox="11741,5668 14946,5668 14946,5888 11741,5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8EB691-BAA4-4E84-A56D-79D750B0F9E5}" emma:medium="tactile" emma:mode="ink">
              <msink:context xmlns:msink="http://schemas.microsoft.com/ink/2010/main" type="line" rotatedBoundingBox="11741,5668 14946,5668 14946,5888 11741,5888"/>
            </emma:interpretation>
          </emma:emma>
        </inkml:annotationXML>
        <inkml:traceGroup>
          <inkml:annotationXML>
            <emma:emma xmlns:emma="http://www.w3.org/2003/04/emma" version="1.0">
              <emma:interpretation id="{629EAC1D-3DAA-4724-A13B-8467ED4A5E47}" emma:medium="tactile" emma:mode="ink">
                <msink:context xmlns:msink="http://schemas.microsoft.com/ink/2010/main" type="inkWord" rotatedBoundingBox="11741,5668 14946,5668 14946,5888 11741,5888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- =</emma:literal>
                </emma:interpretation>
                <emma:interpretation id="interp2" emma:lang="en-US" emma:confidence="0">
                  <emma:literal>- ¥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- Z</emma:literal>
                </emma:interpretation>
              </emma:one-of>
            </emma:emma>
          </inkml:annotationXML>
          <inkml:trace contextRef="#ctx0" brushRef="#br0">0 1,'7'0,"7"0,9 0,12 0,7 0,3 0,-1 0,-1 0,-2 0,-1 0,-8 0</inkml:trace>
          <inkml:trace contextRef="#ctx0" brushRef="#br0" timeOffset="-2965">-184 2,'12'0,"11"0,8 0,4 0,3 0,1 0,0 0,0 0,0 0,-1 0,-1 0,1 0,-1 0,-1 0,1 0,0 0,-1 0,1 0,0 0,-1 0,1 0,6 0,3 0,4 0,2 0,-3 0,3 0,0 0,-4 0,-3 0,-4 0,-1 0,-2 0,-2 0,1 0,-1 0,0 0,0 0,1 0,-1 0,1 0,0 0,-1 0,1 0,0 0,0 0,0 0,0 0,-1 0,1 0,0 0,0 0,0 0,6 0,8 0,8 0,1 0,-4 0,0 0,-2 0,-4 0,-4 0,-5 0,-2 0,5 0,7-7,1-1,-2 0,-3 1,-3 2,-3 2,-2 2,-2 0,-7 8,-8 8,-15 1,-14-1,-13-4,-9-3,-5-4,-4-2,-2-1,1-1,-1-1,2 0,-1 1,-4-1,-3 1,1 0,2-7,2-1,1-6,2-1,1 3,0 2,1 4,-1-3,1-1,-1 2,1 2,5 2</inkml:trace>
          <inkml:trace contextRef="#ctx0" brushRef="#br0" timeOffset="-10300">-146-73,'6'0,"9"0,7 0,7 0,4 0,4 0,7 0,2 0,1 0,-3 0,-1 0,-3 0,-1 0,-2 0,0 0,0 0,-1 0,0 0,1 0,-1 0,1 0,0 0,0 0,0 0,-1 0,7 0,2 0,0 0,-2 0,-1 0,-3 0,0 0,-2 0,0 0,0 0,-1 0,1 0,-1 0,7 0,8 0,2 0,-2 0,-3 0,3 0,-2 0,-2 0,-3 0,-3 0,-2 0,-2 0,0 0,0 0,-1 0,6 0,3 0,0 0,-2 0,4 0,7 0,1-7,-4-1,-3 0,-4 1,-3 3,-2 1,-2 1,-1 2,0 0,13-6,10-2,8 0,-2 2,-4 2,-8 2,-12 6,-13 10,-12 3</inkml:trace>
          <inkml:trace contextRef="#ctx0" brushRef="#br0" timeOffset="6533">552 74,'6'0,"9"0,7 0,7 0,5 0,2 0,2 0,0 0,1 0,-1 0,0 0,-1 0,0 0,0 0,0 0,0 0,0 0,0 0,-1 0,1 0,0 0,-1 0,1 0,0 0,0 0,0 0,6 0,2-6,0-3,-2 1,-2-4,-1-1,-2 2,-1 3,0 3,0 2,-1 2,1 1,0 0,-1 1,1-1,0 1,-1-1,1 0,0 1,0-1,-1 0,1 0,0 0,0 0,0 0,-7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BC0EB5-F275-7C49-85B1-750397D0BAAE}" type="datetimeFigureOut">
              <a:rPr lang="en-US"/>
              <a:pPr>
                <a:defRPr/>
              </a:pPr>
              <a:t>2/2/2018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4" tIns="46962" rIns="93924" bIns="469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24" tIns="46962" rIns="93924" bIns="4696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6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6"/>
            <a:ext cx="3066733" cy="468154"/>
          </a:xfrm>
          <a:prstGeom prst="rect">
            <a:avLst/>
          </a:prstGeom>
        </p:spPr>
        <p:txBody>
          <a:bodyPr vert="horz" lIns="93924" tIns="46962" rIns="93924" bIns="469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726619-A1BE-F440-950E-6C98964688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69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726619-A1BE-F440-950E-6C989646884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9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2EDFB-9F8B-2B4C-9A3F-A5FBF07B381E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78F73-2885-D14C-B639-2F2E7D71AD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97196" y="1517154"/>
            <a:ext cx="8229600" cy="691831"/>
          </a:xfrm>
        </p:spPr>
        <p:txBody>
          <a:bodyPr anchor="t"/>
          <a:lstStyle/>
          <a:p>
            <a:r>
              <a:rPr lang="en-US" dirty="0"/>
              <a:t>Click to edit Master title style (30pt)</a:t>
            </a:r>
          </a:p>
        </p:txBody>
      </p:sp>
    </p:spTree>
    <p:extLst>
      <p:ext uri="{BB962C8B-B14F-4D97-AF65-F5344CB8AC3E}">
        <p14:creationId xmlns:p14="http://schemas.microsoft.com/office/powerpoint/2010/main" val="357314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5526" y="2531180"/>
            <a:ext cx="7092949" cy="2263069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83BA-F837-334A-8879-02F08DC988C2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D0C9B-CB35-5244-AF9D-99388385C8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1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24575"/>
            <a:ext cx="9144000" cy="7445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792788"/>
            <a:ext cx="9144000" cy="1076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9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84925"/>
            <a:ext cx="9144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(30pt)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74298"/>
            <a:ext cx="8231306" cy="23342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 (24pt)</a:t>
            </a:r>
          </a:p>
          <a:p>
            <a:pPr lvl="1"/>
            <a:r>
              <a:rPr lang="en-US" dirty="0"/>
              <a:t>Second level (20pt)</a:t>
            </a:r>
          </a:p>
          <a:p>
            <a:pPr lvl="2"/>
            <a:r>
              <a:rPr lang="en-US" dirty="0"/>
              <a:t>Third level (18pt)</a:t>
            </a:r>
          </a:p>
          <a:p>
            <a:pPr lvl="3"/>
            <a:r>
              <a:rPr lang="en-US" dirty="0"/>
              <a:t>Fourth level (18pt)</a:t>
            </a:r>
          </a:p>
          <a:p>
            <a:pPr lvl="4"/>
            <a:r>
              <a:rPr lang="en-US" dirty="0"/>
              <a:t>Fifth level (18pt)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063F-28A3-E94A-870D-70CA6C2D03CE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DACA-40EC-624A-BD38-0EEC2CF729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91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703334" y="500168"/>
            <a:ext cx="995335" cy="5660459"/>
          </a:xfrm>
        </p:spPr>
        <p:txBody>
          <a:bodyPr vert="eaVert"/>
          <a:lstStyle/>
          <a:p>
            <a:r>
              <a:rPr lang="en-US" dirty="0"/>
              <a:t>Click to edit Master title style (30pt)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70729" y="500168"/>
            <a:ext cx="6019800" cy="566045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 (24pt)</a:t>
            </a:r>
          </a:p>
          <a:p>
            <a:pPr lvl="1"/>
            <a:r>
              <a:rPr lang="en-US" dirty="0"/>
              <a:t>Second level (20pt)</a:t>
            </a:r>
          </a:p>
          <a:p>
            <a:pPr lvl="2"/>
            <a:r>
              <a:rPr lang="en-US" dirty="0"/>
              <a:t>Third level (18pt)</a:t>
            </a:r>
          </a:p>
          <a:p>
            <a:pPr lvl="3"/>
            <a:r>
              <a:rPr lang="en-US" dirty="0"/>
              <a:t>Fourth level (18pt)</a:t>
            </a:r>
          </a:p>
          <a:p>
            <a:pPr lvl="4"/>
            <a:r>
              <a:rPr lang="en-US" dirty="0"/>
              <a:t>Fifth level (18pt)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D085-A05C-B742-95A2-4FB75799A6B2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1CB1-A8EA-1441-B351-C0F9B506BB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00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" name="Picture 9" descr="Postal Advocate Folde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88" y="2746502"/>
              <a:ext cx="4687824" cy="11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714EE-DED1-D540-B5EF-AA7589754B85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49D2-AE20-0B4E-A394-03A5A191C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2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792788"/>
            <a:ext cx="9144000" cy="1076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8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84925"/>
            <a:ext cx="9144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476250" y="2990850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FFFFFF"/>
                </a:solidFill>
              </a:rPr>
              <a:t>Contact info: (20pt)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38" y="1912928"/>
            <a:ext cx="8229600" cy="822458"/>
          </a:xfrm>
          <a:ln>
            <a:noFill/>
          </a:ln>
        </p:spPr>
        <p:txBody>
          <a:bodyPr anchor="t">
            <a:no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93B2A-8191-6948-9CB4-A2725942244F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C1D5F-8F22-AB42-A108-9D05B7D5A1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 (30pt)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 marL="1371600" marR="0" indent="0" algn="l" defTabSz="4572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lvl4pPr>
            <a:lvl5pPr marL="1828800" marR="0" indent="0" algn="l" defTabSz="4572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 (24pt)</a:t>
            </a:r>
          </a:p>
          <a:p>
            <a:pPr lvl="1"/>
            <a:r>
              <a:rPr lang="en-US" dirty="0"/>
              <a:t>Second level (20pt)</a:t>
            </a:r>
          </a:p>
          <a:p>
            <a:pPr lvl="2"/>
            <a:r>
              <a:rPr lang="en-US" dirty="0"/>
              <a:t>Third level (18pt)</a:t>
            </a:r>
          </a:p>
          <a:p>
            <a:pPr marL="1600200" marR="0" lvl="3" indent="-228600" algn="l" defTabSz="4572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 (18pt)</a:t>
            </a:r>
          </a:p>
          <a:p>
            <a:pPr marL="2057400" marR="0" lvl="4" indent="-228600" algn="l" defTabSz="4572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lang="en-US" dirty="0"/>
              <a:t>Fifth level (18pt)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7710-F16E-9743-B301-D86E01E778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850900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1" cap="all"/>
            </a:lvl1pPr>
          </a:lstStyle>
          <a:p>
            <a:r>
              <a:rPr lang="en-US" dirty="0"/>
              <a:t>Chart caption (14pt)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5344099"/>
            <a:ext cx="7772400" cy="678301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 (14pt)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22252-7C66-734C-97E3-FC164BFD88E6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BA0C-1681-DC4F-A41F-D200A5C7A2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 (30pt)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5316"/>
            <a:ext cx="4038600" cy="4525963"/>
          </a:xfrm>
          <a:ln w="635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5316"/>
            <a:ext cx="4038600" cy="4525963"/>
          </a:xfrm>
          <a:ln w="6350">
            <a:solidFill>
              <a:schemeClr val="tx2"/>
            </a:soli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670EA-22FC-B342-97CE-18A84A67D635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9091-3054-0842-ABFB-26680EC053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9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5858"/>
            <a:ext cx="4812625" cy="928440"/>
          </a:xfrm>
        </p:spPr>
        <p:txBody>
          <a:bodyPr/>
          <a:lstStyle/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 (30pt)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76088"/>
            <a:ext cx="4812625" cy="4043545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577E-6E4A-A04C-9748-CF5BA046B9B8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22C16-6190-5248-9753-84DB70504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389563" y="0"/>
            <a:ext cx="3754437" cy="642620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115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45858"/>
            <a:ext cx="8231306" cy="6918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74298"/>
            <a:ext cx="8231306" cy="2334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B18DE-A7A6-C546-8121-2FB35D85487C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C2619-0265-7541-ADB4-85E1FFF19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478" y="3695700"/>
            <a:ext cx="9134522" cy="2730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156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45858"/>
            <a:ext cx="5620007" cy="6918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74298"/>
            <a:ext cx="5620007" cy="4043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41709-35E0-2C48-92D3-1BC4ABAEAEAD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9B9AF-787B-084C-907C-C71840272A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43685" y="0"/>
            <a:ext cx="2900362" cy="20447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34160" y="4367397"/>
            <a:ext cx="2900362" cy="20447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43685" y="2187623"/>
            <a:ext cx="2900362" cy="20447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36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619500" y="273050"/>
            <a:ext cx="0" cy="5853113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02098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100" y="273050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92250"/>
            <a:ext cx="3008313" cy="4554538"/>
          </a:xfr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Bullet copy here</a:t>
            </a:r>
          </a:p>
          <a:p>
            <a:pPr lvl="0"/>
            <a:endParaRPr lang="en-US" dirty="0"/>
          </a:p>
          <a:p>
            <a:pPr marL="285750" marR="0" lvl="0" indent="-285750" algn="l" defTabSz="4572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copy here</a:t>
            </a:r>
          </a:p>
          <a:p>
            <a:pPr lvl="0"/>
            <a:endParaRPr lang="en-US" dirty="0"/>
          </a:p>
          <a:p>
            <a:pPr marL="285750" marR="0" lvl="0" indent="-285750" algn="l" defTabSz="4572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copy here</a:t>
            </a:r>
          </a:p>
          <a:p>
            <a:pPr lvl="0"/>
            <a:endParaRPr lang="en-US" dirty="0"/>
          </a:p>
          <a:p>
            <a:pPr marL="285750" marR="0" lvl="0" indent="-285750" algn="l" defTabSz="4572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copy here</a:t>
            </a:r>
          </a:p>
          <a:p>
            <a:pPr lvl="0"/>
            <a:endParaRPr lang="en-US" dirty="0"/>
          </a:p>
          <a:p>
            <a:pPr marL="285750" marR="0" lvl="0" indent="-285750" algn="l" defTabSz="4572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copy here</a:t>
            </a:r>
          </a:p>
          <a:p>
            <a:pPr lvl="0"/>
            <a:endParaRPr lang="en-US" dirty="0"/>
          </a:p>
          <a:p>
            <a:pPr marL="285750" marR="0" lvl="0" indent="-285750" algn="l" defTabSz="4572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copy here</a:t>
            </a:r>
          </a:p>
          <a:p>
            <a:pPr lvl="0"/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C6450-7DAE-CF4C-8E57-E9C12A31E31D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F9FED-162A-C44F-BC17-974A1088C2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5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46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821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DE784-9795-8642-A623-FA9F51726919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3AA7B-0560-2546-91E5-38A8B7164A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2"/>
          </p:nvPr>
        </p:nvSpPr>
        <p:spPr>
          <a:xfrm>
            <a:off x="1792288" y="530729"/>
            <a:ext cx="5486400" cy="4196846"/>
          </a:xfrm>
          <a:ln w="6350">
            <a:solidFill>
              <a:schemeClr val="tx2"/>
            </a:solidFill>
          </a:ln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00893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ooter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64135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6075"/>
            <a:ext cx="8229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47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(24pt)</a:t>
            </a:r>
          </a:p>
          <a:p>
            <a:pPr lvl="1"/>
            <a:r>
              <a:rPr lang="en-US"/>
              <a:t>Second level (20pt)</a:t>
            </a:r>
          </a:p>
          <a:p>
            <a:pPr lvl="2"/>
            <a:r>
              <a:rPr lang="en-US"/>
              <a:t>Third level (18pt)</a:t>
            </a:r>
          </a:p>
          <a:p>
            <a:pPr lvl="3"/>
            <a:r>
              <a:rPr lang="en-US"/>
              <a:t>Fourth level (18pt)</a:t>
            </a:r>
          </a:p>
          <a:p>
            <a:pPr lvl="4"/>
            <a:r>
              <a:rPr lang="en-US"/>
              <a:t>Fifth level (18pt)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8955" y="6505575"/>
            <a:ext cx="1552575" cy="2825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7E1EF9-44F7-3C44-BA60-96F76E3DA3E2}" type="datetime4">
              <a:rPr lang="en-US" smtClean="0"/>
              <a:pPr>
                <a:defRPr/>
              </a:pPr>
              <a:t>February 2,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8188" y="6505575"/>
            <a:ext cx="652462" cy="282575"/>
          </a:xfrm>
          <a:prstGeom prst="rect">
            <a:avLst/>
          </a:prstGeom>
          <a:ln w="0"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(#)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4" r:id="rId2"/>
    <p:sldLayoutId id="2147483676" r:id="rId3"/>
    <p:sldLayoutId id="2147483677" r:id="rId4"/>
    <p:sldLayoutId id="2147483684" r:id="rId5"/>
    <p:sldLayoutId id="2147483685" r:id="rId6"/>
    <p:sldLayoutId id="2147483686" r:id="rId7"/>
    <p:sldLayoutId id="2147483687" r:id="rId8"/>
    <p:sldLayoutId id="2147483680" r:id="rId9"/>
    <p:sldLayoutId id="2147483681" r:id="rId10"/>
    <p:sldLayoutId id="2147483688" r:id="rId11"/>
    <p:sldLayoutId id="2147483682" r:id="rId12"/>
    <p:sldLayoutId id="2147483689" r:id="rId13"/>
    <p:sldLayoutId id="2147483690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2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2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customXml" Target="../ink/ink1.xml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customXml" Target="../ink/ink4.xml"/><Relationship Id="rId5" Type="http://schemas.openxmlformats.org/officeDocument/2006/relationships/image" Target="../media/image30.gif"/><Relationship Id="rId10" Type="http://schemas.openxmlformats.org/officeDocument/2006/relationships/customXml" Target="../ink/ink3.xml"/><Relationship Id="rId4" Type="http://schemas.openxmlformats.org/officeDocument/2006/relationships/image" Target="../media/image29.jpeg"/><Relationship Id="rId9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45" y="1567689"/>
            <a:ext cx="8475259" cy="1128259"/>
          </a:xfrm>
        </p:spPr>
        <p:txBody>
          <a:bodyPr/>
          <a:lstStyle/>
          <a:p>
            <a:pPr algn="ctr"/>
            <a:r>
              <a:rPr lang="en-US" dirty="0"/>
              <a:t>January 2017 USPS® Rate Change</a:t>
            </a:r>
            <a:br>
              <a:rPr lang="en-US" dirty="0"/>
            </a:br>
            <a:r>
              <a:rPr lang="en-US" dirty="0"/>
              <a:t>- What You Need To Know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2" y="299328"/>
            <a:ext cx="3013691" cy="664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96" y="2840017"/>
            <a:ext cx="38195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69850"/>
            <a:ext cx="8229600" cy="692150"/>
          </a:xfrm>
        </p:spPr>
        <p:txBody>
          <a:bodyPr/>
          <a:lstStyle/>
          <a:p>
            <a:r>
              <a:rPr lang="en-US" sz="2800" b="1" dirty="0"/>
              <a:t>Marketing Mail® </a:t>
            </a:r>
            <a:r>
              <a:rPr lang="en-US" sz="2000" b="1" dirty="0"/>
              <a:t>(Formerly called Standard Mail) </a:t>
            </a:r>
            <a:r>
              <a:rPr lang="en-US" sz="2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0" y="649743"/>
            <a:ext cx="8229600" cy="4525962"/>
          </a:xfrm>
        </p:spPr>
        <p:txBody>
          <a:bodyPr/>
          <a:lstStyle/>
          <a:p>
            <a:r>
              <a:rPr lang="en-US" sz="1600" dirty="0"/>
              <a:t>7% Decrease to 8.7% Increase</a:t>
            </a:r>
          </a:p>
          <a:p>
            <a:r>
              <a:rPr lang="en-US" sz="1600" dirty="0"/>
              <a:t>Offers a larger savings compared to First-Class</a:t>
            </a:r>
          </a:p>
          <a:p>
            <a:r>
              <a:rPr lang="en-US" sz="1600" dirty="0"/>
              <a:t>Flats are seeing the highest increases and decreases.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83108C-CD61-4001-A2FA-F711B7A1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69" y="1682295"/>
            <a:ext cx="714581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7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Priority Mail Rate Categories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74763"/>
            <a:ext cx="4829175" cy="4525962"/>
          </a:xfrm>
        </p:spPr>
        <p:txBody>
          <a:bodyPr/>
          <a:lstStyle/>
          <a:p>
            <a:r>
              <a:rPr lang="en-US" sz="2000" b="1" dirty="0"/>
              <a:t>Retail</a:t>
            </a:r>
            <a:r>
              <a:rPr lang="en-US" sz="2000" dirty="0"/>
              <a:t> – At USPS Counter or through a postage meter.</a:t>
            </a:r>
          </a:p>
          <a:p>
            <a:r>
              <a:rPr lang="en-US" sz="2000" b="1" dirty="0"/>
              <a:t>Commercial Base </a:t>
            </a:r>
            <a:r>
              <a:rPr lang="en-US" sz="2000" dirty="0"/>
              <a:t>– Through a PC Postage Solution </a:t>
            </a:r>
            <a:r>
              <a:rPr lang="en-US" sz="1400" dirty="0"/>
              <a:t>(USPS.com will no longer qualify for these rates and will default to retail)</a:t>
            </a:r>
          </a:p>
          <a:p>
            <a:r>
              <a:rPr lang="en-US" sz="2000" b="1" dirty="0"/>
              <a:t>Commercial Plus </a:t>
            </a:r>
            <a:r>
              <a:rPr lang="en-US" sz="2000" dirty="0"/>
              <a:t>– Through a contracted agreement with the USPS.</a:t>
            </a:r>
          </a:p>
          <a:p>
            <a:pPr lvl="1"/>
            <a:r>
              <a:rPr lang="en-US" dirty="0"/>
              <a:t>Priority Mail® - 50,000 packages per year across facilities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27" y="1590675"/>
            <a:ext cx="3354023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9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074"/>
            <a:ext cx="8229600" cy="832041"/>
          </a:xfrm>
        </p:spPr>
        <p:txBody>
          <a:bodyPr/>
          <a:lstStyle/>
          <a:p>
            <a:r>
              <a:rPr lang="en-US" sz="2800" b="1" dirty="0"/>
              <a:t>Priority Mail®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8625" y="95250"/>
            <a:ext cx="4362024" cy="10828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2025" y="124831"/>
            <a:ext cx="4238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Most popular USPS package service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13 ounce to 70LB items 1-3 day delivery throughout the 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9 primary zones based on distance.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46" y="875873"/>
            <a:ext cx="90114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1% Decrease to 10%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Flat rate items are seeing the largest overall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If you are running Priority Mail® items at Retail rates using Click-N-Ship® or a postage meter, consider switching to a PC Postage solution that utilizes Commercial rates which saves 11% overall and ranges from 3-39% based on weight and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Contact the USPS if you are sending out over 50,000 packages per year for Plus Rates.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74F07-C11C-4430-962E-A463A4A0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5" y="2722532"/>
            <a:ext cx="8878104" cy="35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2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074"/>
            <a:ext cx="8229600" cy="832041"/>
          </a:xfrm>
        </p:spPr>
        <p:txBody>
          <a:bodyPr/>
          <a:lstStyle/>
          <a:p>
            <a:r>
              <a:rPr lang="en-US" b="1" dirty="0"/>
              <a:t>Priority Mail® Express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05399" y="95251"/>
            <a:ext cx="3905249" cy="7524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075" y="209550"/>
            <a:ext cx="38385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Up to 70LB items 1 day Guaranteed Delivery</a:t>
            </a:r>
          </a:p>
          <a:p>
            <a:r>
              <a:rPr lang="en-US" sz="1400" dirty="0">
                <a:solidFill>
                  <a:schemeClr val="bg1"/>
                </a:solidFill>
              </a:rPr>
              <a:t>9 primary zones based on distance.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843676"/>
            <a:ext cx="8058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3-10% Increase (Depending on Weight and Zone)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Retail rates increased 6% overall but 9% for Flat Rate and less than 10LB items.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Commercial rates increased 4% overall but 5% for Flat Rate and less than 10LB items.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Commercial Plus rates are the same as Commercial Base.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C6B4D-8452-436B-A8A8-EF80861C8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8" y="3136462"/>
            <a:ext cx="8898956" cy="27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3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773"/>
            <a:ext cx="8229600" cy="907596"/>
          </a:xfrm>
        </p:spPr>
        <p:txBody>
          <a:bodyPr/>
          <a:lstStyle/>
          <a:p>
            <a:r>
              <a:rPr lang="en-US" sz="2800" b="1" dirty="0"/>
              <a:t>Savings Tips - </a:t>
            </a:r>
            <a:r>
              <a:rPr lang="en-US" sz="2800" dirty="0"/>
              <a:t>Move to Commercial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4" y="687778"/>
            <a:ext cx="8487462" cy="4525962"/>
          </a:xfrm>
        </p:spPr>
        <p:txBody>
          <a:bodyPr/>
          <a:lstStyle/>
          <a:p>
            <a:r>
              <a:rPr lang="en-US" sz="1400" dirty="0"/>
              <a:t>Huge discounts over retail rates.</a:t>
            </a:r>
          </a:p>
          <a:p>
            <a:r>
              <a:rPr lang="en-US" sz="1400" dirty="0"/>
              <a:t>Free tracking on usps.com.</a:t>
            </a:r>
          </a:p>
          <a:p>
            <a:r>
              <a:rPr lang="en-US" sz="1400" dirty="0"/>
              <a:t>Need to process through a PC Postage solution to get the discounts.</a:t>
            </a:r>
          </a:p>
          <a:p>
            <a:r>
              <a:rPr lang="en-US" sz="1400" dirty="0"/>
              <a:t>Multiple vendor options to process packages</a:t>
            </a:r>
          </a:p>
          <a:p>
            <a:r>
              <a:rPr lang="en-US" sz="1400" dirty="0"/>
              <a:t>Requires the operator to enter the address and submit to the USPS electronically and create a shipping label vs. meter tape.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3" y="3656479"/>
            <a:ext cx="2357779" cy="135255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2960016" y="2110871"/>
            <a:ext cx="329939" cy="226316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73298" y="2771244"/>
            <a:ext cx="1150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 Average Savings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7723" y="4988961"/>
            <a:ext cx="1150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12% Average Savings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2949756" y="4563964"/>
            <a:ext cx="385400" cy="1773323"/>
          </a:xfrm>
          <a:prstGeom prst="leftBrace">
            <a:avLst>
              <a:gd name="adj1" fmla="val 1467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4D38D7-464E-4894-9470-33D967CB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015" y="2110871"/>
            <a:ext cx="5103694" cy="42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8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254001"/>
            <a:ext cx="8229600" cy="692150"/>
          </a:xfrm>
        </p:spPr>
        <p:txBody>
          <a:bodyPr/>
          <a:lstStyle/>
          <a:p>
            <a:r>
              <a:rPr lang="en-US" sz="2800" b="1" dirty="0"/>
              <a:t>First-Class Mail® Package Service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67533" y="917704"/>
            <a:ext cx="4362024" cy="10096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0118" y="917921"/>
            <a:ext cx="4238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Best Savings Opportunity</a:t>
            </a:r>
          </a:p>
          <a:p>
            <a:r>
              <a:rPr lang="en-US" sz="1400" dirty="0">
                <a:solidFill>
                  <a:schemeClr val="bg1"/>
                </a:solidFill>
              </a:rPr>
              <a:t>Less than 1 LB parcels where USPS holds a Monopoly (Private carriers start at 1LB)</a:t>
            </a:r>
          </a:p>
          <a:p>
            <a:r>
              <a:rPr lang="en-US" sz="1400" dirty="0">
                <a:solidFill>
                  <a:schemeClr val="bg1"/>
                </a:solidFill>
              </a:rPr>
              <a:t>1-3 day delivery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076" y="1504654"/>
            <a:ext cx="7086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1 to 15%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Greatest increase – As items get heavier with 15.99 ounces prices going up to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Save by converting from Retail to Commercial with improved tracking!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3216013"/>
            <a:ext cx="1562100" cy="213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C4693-4D2F-444A-ACA8-311FF0B8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5" y="2906438"/>
            <a:ext cx="4547611" cy="2446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CA5BA-356C-4269-B4D6-4BE548B9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118" y="2906437"/>
            <a:ext cx="2867506" cy="33514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FF7BD0-2344-445F-9A12-BFDE4D096915}"/>
              </a:ext>
            </a:extLst>
          </p:cNvPr>
          <p:cNvSpPr/>
          <p:nvPr/>
        </p:nvSpPr>
        <p:spPr>
          <a:xfrm>
            <a:off x="4410075" y="5600998"/>
            <a:ext cx="3948113" cy="828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3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19" y="176393"/>
            <a:ext cx="8229600" cy="692150"/>
          </a:xfrm>
        </p:spPr>
        <p:txBody>
          <a:bodyPr/>
          <a:lstStyle/>
          <a:p>
            <a:r>
              <a:rPr lang="en-US" sz="2800" b="1" dirty="0"/>
              <a:t>Additional Rate Change Items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B394ED-3424-4E64-A446-4A814D958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7" y="868543"/>
            <a:ext cx="7726848" cy="1730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275302-7CA3-42BD-AB4D-4FB69653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27" y="2720106"/>
            <a:ext cx="7726848" cy="36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55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Special Services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B5D23-E529-4F31-BC8B-B8CA0EF8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2" y="1143400"/>
            <a:ext cx="8494815" cy="39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8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Certified Mail with Electronic Return Receipt (ERR)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dirty="0"/>
              <a:t>Save $1.25 by switching to an electronic version.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33431" r="29902" b="41594"/>
          <a:stretch/>
        </p:blipFill>
        <p:spPr bwMode="auto">
          <a:xfrm>
            <a:off x="816289" y="3889003"/>
            <a:ext cx="3882449" cy="109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Electronic Return Recei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38" y="3635594"/>
            <a:ext cx="1701946" cy="218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QKt-48nDtqWg5pl5Ba-0SVnuYpZe3zQI1E_zqQTxbdGS04kUhxO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54" y="1992088"/>
            <a:ext cx="2099376" cy="11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6693" y="2612798"/>
            <a:ext cx="1230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75648" y="4980410"/>
            <a:ext cx="58254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4" name="Picture 10" descr="http://www.supremelaw.org/cc/eddings/green.car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3" y="1992088"/>
            <a:ext cx="2338781" cy="14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2939142" y="2471284"/>
            <a:ext cx="522514" cy="2830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01040" y="5449076"/>
            <a:ext cx="1230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5969" y="2537822"/>
            <a:ext cx="1029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</a:t>
            </a:r>
          </a:p>
          <a:p>
            <a:endParaRPr lang="en-US" dirty="0"/>
          </a:p>
        </p:txBody>
      </p:sp>
      <p:pic>
        <p:nvPicPr>
          <p:cNvPr id="1036" name="Picture 12" descr="http://sd.alabama.gov/pages/mail/images/Certified%20ERR%20Lab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7" y="1992088"/>
            <a:ext cx="2125889" cy="13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4980410"/>
            <a:ext cx="409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1232421" y="1934374"/>
              <a:ext cx="4096800" cy="1855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3981" y="1905934"/>
                <a:ext cx="4153680" cy="19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1" name="Ink 1030"/>
              <p14:cNvContentPartPr/>
              <p14:nvPr/>
            </p14:nvContentPartPr>
            <p14:xfrm>
              <a:off x="2438061" y="2318854"/>
              <a:ext cx="360" cy="360"/>
            </p14:xfrm>
          </p:contentPart>
        </mc:Choice>
        <mc:Fallback xmlns="">
          <p:pic>
            <p:nvPicPr>
              <p:cNvPr id="1031" name="Ink 1030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32" name="Ink 1031"/>
              <p14:cNvContentPartPr/>
              <p14:nvPr/>
            </p14:nvContentPartPr>
            <p14:xfrm>
              <a:off x="742101" y="2596774"/>
              <a:ext cx="360" cy="360"/>
            </p14:xfrm>
          </p:contentPart>
        </mc:Choice>
        <mc:Fallback xmlns="">
          <p:pic>
            <p:nvPicPr>
              <p:cNvPr id="1032" name="Ink 103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1" name="Ink 1040"/>
              <p14:cNvContentPartPr/>
              <p14:nvPr/>
            </p14:nvContentPartPr>
            <p14:xfrm>
              <a:off x="4226901" y="2040574"/>
              <a:ext cx="1154160" cy="79560"/>
            </p14:xfrm>
          </p:contentPart>
        </mc:Choice>
        <mc:Fallback xmlns="">
          <p:pic>
            <p:nvPicPr>
              <p:cNvPr id="1041" name="Ink 104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98461" y="2012134"/>
                <a:ext cx="121104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155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1213717"/>
          </a:xfrm>
        </p:spPr>
        <p:txBody>
          <a:bodyPr/>
          <a:lstStyle/>
          <a:p>
            <a:r>
              <a:rPr lang="en-US" sz="2800" b="1" dirty="0"/>
              <a:t>Savings Tips</a:t>
            </a:r>
            <a:br>
              <a:rPr lang="en-US" sz="2800" b="1" dirty="0"/>
            </a:br>
            <a:r>
              <a:rPr lang="en-US" sz="2800" dirty="0"/>
              <a:t>Compare Rates with the Private Carriers - For every package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156" y="1430569"/>
            <a:ext cx="4038600" cy="3294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Benefits to USPS</a:t>
            </a:r>
          </a:p>
          <a:p>
            <a:r>
              <a:rPr lang="en-US" sz="1600" dirty="0"/>
              <a:t>Don’t charge extra fees for:</a:t>
            </a:r>
          </a:p>
          <a:p>
            <a:pPr lvl="1"/>
            <a:r>
              <a:rPr lang="en-US" sz="1400" dirty="0"/>
              <a:t>Fuel surcharge</a:t>
            </a:r>
          </a:p>
          <a:p>
            <a:pPr lvl="1"/>
            <a:r>
              <a:rPr lang="en-US" sz="1400" dirty="0"/>
              <a:t>Residential, DAS Surcharges</a:t>
            </a:r>
          </a:p>
          <a:p>
            <a:pPr lvl="1"/>
            <a:r>
              <a:rPr lang="en-US" sz="1400" dirty="0"/>
              <a:t>Saturday Delivery</a:t>
            </a:r>
          </a:p>
          <a:p>
            <a:pPr lvl="1"/>
            <a:r>
              <a:rPr lang="en-US" sz="1400" dirty="0"/>
              <a:t>Address Correction Fees</a:t>
            </a:r>
          </a:p>
          <a:p>
            <a:r>
              <a:rPr lang="en-US" sz="1600" dirty="0"/>
              <a:t>Best rates for lightweight items to  residences (Less than 5 LB’s)</a:t>
            </a:r>
          </a:p>
          <a:p>
            <a:r>
              <a:rPr lang="en-US" sz="1600" dirty="0"/>
              <a:t>First Class Parcel  rates for items less than 16 ounces. </a:t>
            </a:r>
            <a:r>
              <a:rPr lang="en-US" sz="1600" dirty="0">
                <a:highlight>
                  <a:srgbClr val="FFFF00"/>
                </a:highlight>
              </a:rPr>
              <a:t>($2.66-4.94 per item!)</a:t>
            </a:r>
          </a:p>
          <a:p>
            <a:r>
              <a:rPr lang="en-US" sz="1600" dirty="0"/>
              <a:t>Free boxes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45083"/>
            <a:ext cx="4038600" cy="329478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Benefits UPS &amp; FedEx*</a:t>
            </a:r>
          </a:p>
          <a:p>
            <a:r>
              <a:rPr lang="en-US" sz="1600" dirty="0"/>
              <a:t>Negotiate rates based on volumes. </a:t>
            </a:r>
          </a:p>
          <a:p>
            <a:r>
              <a:rPr lang="en-US" sz="1600" dirty="0"/>
              <a:t>Guaranteed delivery with refunds.</a:t>
            </a:r>
          </a:p>
          <a:p>
            <a:r>
              <a:rPr lang="en-US" sz="1600" dirty="0"/>
              <a:t>Ground service with 1-5 day guaranty(</a:t>
            </a:r>
            <a:r>
              <a:rPr lang="en-US" sz="1200" dirty="0"/>
              <a:t>Many areas are 1-3 days).</a:t>
            </a:r>
          </a:p>
          <a:p>
            <a:r>
              <a:rPr lang="en-US" sz="1600" dirty="0"/>
              <a:t>Dedicated account managers.</a:t>
            </a:r>
          </a:p>
          <a:p>
            <a:r>
              <a:rPr lang="en-US" sz="1600" dirty="0"/>
              <a:t>Typically have the best rates items over 5LB’s or lighter weights going to businesses.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100" dirty="0"/>
              <a:t>*Assumes that you have a corporate agreement.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5325" y="4876800"/>
            <a:ext cx="7662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 Carrier options:</a:t>
            </a:r>
          </a:p>
          <a:p>
            <a:pPr marL="342900" indent="-342900">
              <a:buAutoNum type="arabicPeriod"/>
            </a:pPr>
            <a:r>
              <a:rPr lang="en-US" dirty="0"/>
              <a:t>Manually compare between systems.</a:t>
            </a:r>
          </a:p>
          <a:p>
            <a:pPr marL="342900" indent="-342900">
              <a:buAutoNum type="arabicPeriod"/>
            </a:pPr>
            <a:r>
              <a:rPr lang="en-US" dirty="0"/>
              <a:t>Cloud based multi carrier systems – simple to complex.</a:t>
            </a:r>
          </a:p>
          <a:p>
            <a:pPr marL="342900" indent="-342900">
              <a:buAutoNum type="arabicPeriod"/>
            </a:pPr>
            <a:r>
              <a:rPr lang="en-US" dirty="0"/>
              <a:t>PC/Server based multi carrier systems.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Adam </a:t>
            </a:r>
            <a:r>
              <a:rPr lang="en-US" sz="2400" dirty="0" err="1"/>
              <a:t>Lewenberg</a:t>
            </a:r>
            <a:r>
              <a:rPr lang="en-US" sz="2400" dirty="0"/>
              <a:t> - Background and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553450" cy="4525962"/>
          </a:xfrm>
        </p:spPr>
        <p:txBody>
          <a:bodyPr/>
          <a:lstStyle/>
          <a:p>
            <a:r>
              <a:rPr lang="en-US" sz="2000" dirty="0"/>
              <a:t>President of Postal Advocate Inc. </a:t>
            </a:r>
          </a:p>
          <a:p>
            <a:pPr lvl="1"/>
            <a:r>
              <a:rPr lang="en-US" sz="1800" dirty="0"/>
              <a:t>The only mail audit and recovery firm in the US and Canada</a:t>
            </a:r>
          </a:p>
          <a:p>
            <a:pPr lvl="1"/>
            <a:r>
              <a:rPr lang="en-US" sz="1800" dirty="0"/>
              <a:t>Manage a portfolio of over 61,000 pieces of mailing equipment for the largest US companies.</a:t>
            </a:r>
          </a:p>
          <a:p>
            <a:pPr lvl="1"/>
            <a:r>
              <a:rPr lang="en-US" sz="1800" dirty="0"/>
              <a:t>Speak and teach nationally on mail savings and industry trends.</a:t>
            </a:r>
          </a:p>
          <a:p>
            <a:r>
              <a:rPr lang="en-US" sz="1800" dirty="0"/>
              <a:t>Industry Co Chair- Boston Postal Customer Council/Mail Systems Management Association member.  CMDSS and MDC Certifications.</a:t>
            </a:r>
          </a:p>
          <a:p>
            <a:r>
              <a:rPr lang="en-US" sz="1800" dirty="0"/>
              <a:t>Featured Writer for Mailing Systems Technology Magazine.</a:t>
            </a:r>
          </a:p>
          <a:p>
            <a:r>
              <a:rPr lang="en-US" sz="1800" dirty="0"/>
              <a:t>Worked for one of the largest mailing vendors for over 18 years</a:t>
            </a:r>
          </a:p>
          <a:p>
            <a:pPr lvl="1"/>
            <a:r>
              <a:rPr lang="en-US" sz="1800" dirty="0"/>
              <a:t>Director of national sales for presort, tabletop inserters, addressing hardware/software and green offerings.</a:t>
            </a:r>
          </a:p>
          <a:p>
            <a:pPr lvl="1"/>
            <a:r>
              <a:rPr lang="en-US" sz="1800" dirty="0"/>
              <a:t>Was one of the top 5 account managers nationally working with some of the nations top accounts.</a:t>
            </a:r>
          </a:p>
          <a:p>
            <a:r>
              <a:rPr lang="en-US" sz="2200" i="1" u="sng" dirty="0"/>
              <a:t>Not affiliated with any mailing vendor  - Unbiased advice.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33" y="0"/>
            <a:ext cx="1380067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87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Budget For This Increase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8225"/>
            <a:ext cx="8229600" cy="452596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Enter last years spend.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Estimate % based on type of mail.</a:t>
            </a:r>
          </a:p>
          <a:p>
            <a:pPr marL="0" indent="0">
              <a:buNone/>
            </a:pPr>
            <a:r>
              <a:rPr lang="en-US" dirty="0"/>
              <a:t>Below is an example on how to set this up.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Tip: </a:t>
            </a:r>
            <a:r>
              <a:rPr lang="en-US" dirty="0"/>
              <a:t>If you are seeing your mix of mail having a higher percentage increase, edit this on the template.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13" y="3626237"/>
            <a:ext cx="5534942" cy="22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05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need to do: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38224"/>
            <a:ext cx="5151451" cy="5084279"/>
          </a:xfrm>
        </p:spPr>
        <p:txBody>
          <a:bodyPr/>
          <a:lstStyle/>
          <a:p>
            <a:r>
              <a:rPr lang="en-US" sz="1800" dirty="0"/>
              <a:t>If you have a mail machine, make sure you </a:t>
            </a:r>
            <a:r>
              <a:rPr lang="en-US" sz="1800" b="1" dirty="0"/>
              <a:t>download the new rates before January 21, 2018 when the rates take into effect </a:t>
            </a:r>
            <a:r>
              <a:rPr lang="en-US" sz="1800" dirty="0"/>
              <a:t>to take full advantage of the decrease.  </a:t>
            </a:r>
          </a:p>
          <a:p>
            <a:r>
              <a:rPr lang="en-US" sz="1800" dirty="0"/>
              <a:t>Here are links to the different meter vendors: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Pitney Bowes:  </a:t>
            </a:r>
          </a:p>
          <a:p>
            <a:pPr marL="457200" lvl="1" indent="0">
              <a:buNone/>
            </a:pPr>
            <a:r>
              <a:rPr lang="en-US" sz="1000" dirty="0"/>
              <a:t>http://www.pitneybowes.com/us/postal-information/rate-change-info.html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Neopost/Hasler:  </a:t>
            </a:r>
          </a:p>
          <a:p>
            <a:pPr marL="457200" lvl="1" indent="0">
              <a:buNone/>
            </a:pPr>
            <a:r>
              <a:rPr lang="en-US" sz="1000" dirty="0"/>
              <a:t>http://www.neopostusa.com/resources/rate-change-information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FP:</a:t>
            </a:r>
          </a:p>
          <a:p>
            <a:pPr marL="457200" lvl="1" indent="0">
              <a:buNone/>
            </a:pPr>
            <a:r>
              <a:rPr lang="en-US" sz="1000" dirty="0"/>
              <a:t>http://www.fp-usa.com/ratechange/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Stamps.com:</a:t>
            </a:r>
          </a:p>
          <a:p>
            <a:pPr marL="457200" lvl="1" indent="0">
              <a:buNone/>
            </a:pPr>
            <a:r>
              <a:rPr lang="en-US" sz="1000" dirty="0"/>
              <a:t>https://stamps.custhelp.com/app/answers/detail/a_id/1685/~/january-2017-usps-rate-changes</a:t>
            </a:r>
          </a:p>
          <a:p>
            <a:r>
              <a:rPr lang="en-US" sz="1800" dirty="0"/>
              <a:t>Go to the USPS Postal Explorer website for more information:  </a:t>
            </a:r>
          </a:p>
          <a:p>
            <a:pPr marL="0" indent="0">
              <a:buNone/>
            </a:pPr>
            <a:r>
              <a:rPr lang="en-US" sz="1600" dirty="0"/>
              <a:t>	http://pe.usps.gov/PriceChange/Index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686" y="517048"/>
            <a:ext cx="3167270" cy="2111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7574" y="3005162"/>
            <a:ext cx="306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Download the Postal Advocate Rate Comparison Guide – www.postaladvocate.com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057" y="4218899"/>
            <a:ext cx="3055941" cy="1720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7685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82" y="358833"/>
            <a:ext cx="8229600" cy="692150"/>
          </a:xfrm>
        </p:spPr>
        <p:txBody>
          <a:bodyPr/>
          <a:lstStyle/>
          <a:p>
            <a:r>
              <a:rPr lang="en-US" sz="2800" b="1" dirty="0"/>
              <a:t>Rate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36" y="1050983"/>
            <a:ext cx="8615914" cy="4525962"/>
          </a:xfrm>
        </p:spPr>
        <p:txBody>
          <a:bodyPr/>
          <a:lstStyle/>
          <a:p>
            <a:r>
              <a:rPr lang="en-US" sz="1800" b="1" dirty="0"/>
              <a:t>First-Class Mail® Single Piece </a:t>
            </a:r>
            <a:r>
              <a:rPr lang="en-US" sz="1800" dirty="0"/>
              <a:t>– 1% to 21% Increase (2% </a:t>
            </a:r>
            <a:r>
              <a:rPr lang="en-US" sz="1800" dirty="0" err="1"/>
              <a:t>avg</a:t>
            </a:r>
            <a:r>
              <a:rPr lang="en-US" sz="1800" dirty="0"/>
              <a:t> for letters/flats)</a:t>
            </a:r>
          </a:p>
          <a:p>
            <a:r>
              <a:rPr lang="en-US" sz="1800" b="1" dirty="0"/>
              <a:t>First-Class Mail® Single Piece Metered Letters </a:t>
            </a:r>
            <a:r>
              <a:rPr lang="en-US" sz="1800" dirty="0"/>
              <a:t>– $.03 savings over Retail and price is increasing from $.46 to $.47! (2% Increase)</a:t>
            </a:r>
          </a:p>
          <a:p>
            <a:r>
              <a:rPr lang="en-US" sz="1800" b="1" dirty="0"/>
              <a:t>First-Class Mail® Commercial </a:t>
            </a:r>
            <a:r>
              <a:rPr lang="en-US" sz="1800" dirty="0"/>
              <a:t>– 6% Decrease to 6% Increase</a:t>
            </a:r>
          </a:p>
          <a:p>
            <a:pPr lvl="1"/>
            <a:r>
              <a:rPr lang="en-US" sz="1800" dirty="0"/>
              <a:t>Base price level increased from 2 ounces to 3.5 ounces!</a:t>
            </a:r>
          </a:p>
          <a:p>
            <a:r>
              <a:rPr lang="en-US" sz="1800" b="1" dirty="0"/>
              <a:t>Marketing Mail® </a:t>
            </a:r>
            <a:r>
              <a:rPr lang="en-US" sz="1800" dirty="0"/>
              <a:t>- 7% Decrease to 6% Increase</a:t>
            </a:r>
          </a:p>
          <a:p>
            <a:r>
              <a:rPr lang="en-US" sz="1800" b="1" dirty="0"/>
              <a:t>Priority Mail® </a:t>
            </a:r>
            <a:r>
              <a:rPr lang="en-US" sz="1800" dirty="0"/>
              <a:t>- 0-14% Increase</a:t>
            </a:r>
          </a:p>
          <a:p>
            <a:r>
              <a:rPr lang="en-US" sz="1800" b="1" dirty="0"/>
              <a:t>Priority Mail® Express </a:t>
            </a:r>
            <a:r>
              <a:rPr lang="en-US" sz="1800" dirty="0"/>
              <a:t>– 1 – 7% Increase</a:t>
            </a:r>
          </a:p>
          <a:p>
            <a:r>
              <a:rPr lang="en-US" sz="1800" b="1" dirty="0"/>
              <a:t>First-Class® Mail Package Service </a:t>
            </a:r>
            <a:r>
              <a:rPr lang="en-US" sz="1800" dirty="0"/>
              <a:t>– 1% to 15% Increase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84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Savings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Use a postage meter or PC Postage to save $.03 per letter.</a:t>
            </a:r>
          </a:p>
          <a:p>
            <a:r>
              <a:rPr lang="en-US" sz="1800" dirty="0"/>
              <a:t>Convert Letters and Flats to Automation Classes – up to 73% Savings!</a:t>
            </a:r>
          </a:p>
          <a:p>
            <a:pPr lvl="1"/>
            <a:r>
              <a:rPr lang="en-US" sz="1800" dirty="0"/>
              <a:t>Up to 3.5 ounces for the price of 1 ounce!</a:t>
            </a:r>
          </a:p>
          <a:p>
            <a:pPr lvl="1"/>
            <a:r>
              <a:rPr lang="en-US" sz="1800" dirty="0"/>
              <a:t>Fold flats for additional savings</a:t>
            </a:r>
          </a:p>
          <a:p>
            <a:pPr lvl="1"/>
            <a:r>
              <a:rPr lang="en-US" sz="1800" dirty="0"/>
              <a:t>Faster delivery</a:t>
            </a:r>
          </a:p>
          <a:p>
            <a:pPr lvl="1"/>
            <a:r>
              <a:rPr lang="en-US" sz="1800" dirty="0"/>
              <a:t>Automated address validation  </a:t>
            </a:r>
          </a:p>
          <a:p>
            <a:r>
              <a:rPr lang="en-US" sz="1800" dirty="0"/>
              <a:t>Convert Priority Mail® from Retail to Commercial to Plus</a:t>
            </a:r>
          </a:p>
          <a:p>
            <a:pPr lvl="1"/>
            <a:r>
              <a:rPr lang="en-US" sz="1800" dirty="0"/>
              <a:t>10% average savings for Priority Mail®</a:t>
            </a:r>
          </a:p>
          <a:p>
            <a:pPr lvl="1"/>
            <a:r>
              <a:rPr lang="en-US" sz="1800" dirty="0"/>
              <a:t>12% average savings for Priority Mail® Express</a:t>
            </a:r>
          </a:p>
          <a:p>
            <a:r>
              <a:rPr lang="en-US" sz="1800" dirty="0"/>
              <a:t>Convert First-Class Mail® Parcels from Retail to Commercial – 15-59% Savings</a:t>
            </a:r>
          </a:p>
          <a:p>
            <a:r>
              <a:rPr lang="en-US" sz="1800" dirty="0"/>
              <a:t>User Electronic Return Receipt with Certified Mail - $1.25 Savings.</a:t>
            </a:r>
          </a:p>
          <a:p>
            <a:r>
              <a:rPr lang="en-US" sz="1800" dirty="0"/>
              <a:t>Compare pricing across carriers for the best rate on each package.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5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4972"/>
            <a:ext cx="9144000" cy="563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" y="17190"/>
            <a:ext cx="3280187" cy="935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658" y="1584771"/>
            <a:ext cx="6118370" cy="4643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89" y="3158455"/>
            <a:ext cx="5233364" cy="3431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04" y="781256"/>
            <a:ext cx="3777933" cy="2901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46" y="855423"/>
            <a:ext cx="3762126" cy="2987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46" y="1905928"/>
            <a:ext cx="3809548" cy="3095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07" y="1157506"/>
            <a:ext cx="3777933" cy="36488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6" y="1344226"/>
            <a:ext cx="2536471" cy="1820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24" y="2130389"/>
            <a:ext cx="2491528" cy="19100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9" y="4182302"/>
            <a:ext cx="2075805" cy="1865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469" y="1741256"/>
            <a:ext cx="18468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entury Gothic" panose="020B0502020202020204" pitchFamily="34" charset="0"/>
              </a:rPr>
              <a:t>Helping </a:t>
            </a:r>
            <a:r>
              <a:rPr lang="en-US" sz="1050" b="1" dirty="0">
                <a:latin typeface="Century Gothic" panose="020B0502020202020204" pitchFamily="34" charset="0"/>
              </a:rPr>
              <a:t>multi-location</a:t>
            </a:r>
            <a:r>
              <a:rPr lang="en-US" sz="105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organizations streamline 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their </a:t>
            </a:r>
            <a:r>
              <a:rPr lang="en-US" sz="1050" b="1" dirty="0">
                <a:solidFill>
                  <a:srgbClr val="6EA92D"/>
                </a:solidFill>
                <a:latin typeface="Century Gothic" panose="020B0502020202020204" pitchFamily="34" charset="0"/>
              </a:rPr>
              <a:t>mailing costs</a:t>
            </a:r>
            <a:endParaRPr lang="bg-BG" sz="1050" b="1" dirty="0">
              <a:solidFill>
                <a:srgbClr val="6EA9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6952" y="2481561"/>
            <a:ext cx="18468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>
                <a:latin typeface="Century Gothic" panose="020B0502020202020204" pitchFamily="34" charset="0"/>
              </a:rPr>
              <a:t>Over 93,000</a:t>
            </a:r>
            <a:r>
              <a:rPr lang="en-US" sz="1050" dirty="0">
                <a:latin typeface="Century Gothic" panose="020B0502020202020204" pitchFamily="34" charset="0"/>
              </a:rPr>
              <a:t> pieces of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equipment, managed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by </a:t>
            </a:r>
            <a:r>
              <a:rPr lang="en-US" sz="1050" b="1" dirty="0">
                <a:solidFill>
                  <a:srgbClr val="0194EF"/>
                </a:solidFill>
                <a:latin typeface="Century Gothic" panose="020B0502020202020204" pitchFamily="34" charset="0"/>
              </a:rPr>
              <a:t>Postal Advocate</a:t>
            </a:r>
            <a:endParaRPr lang="bg-BG" sz="1050" b="1" dirty="0">
              <a:solidFill>
                <a:srgbClr val="0194E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554" y="5161366"/>
            <a:ext cx="1846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entury Gothic" panose="020B0502020202020204" pitchFamily="34" charset="0"/>
              </a:rPr>
              <a:t>Recovered </a:t>
            </a:r>
            <a:r>
              <a:rPr lang="en-US" sz="1050" dirty="0">
                <a:latin typeface="Century Gothic" panose="020B0502020202020204" pitchFamily="34" charset="0"/>
              </a:rPr>
              <a:t>over</a:t>
            </a:r>
          </a:p>
          <a:p>
            <a:pPr algn="ctr"/>
            <a:r>
              <a:rPr lang="en-US" sz="1050" b="1" dirty="0">
                <a:solidFill>
                  <a:srgbClr val="CC0000"/>
                </a:solidFill>
                <a:latin typeface="Century Gothic" panose="020B0502020202020204" pitchFamily="34" charset="0"/>
              </a:rPr>
              <a:t>$8,096,561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in lost postage, vendor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overcharges and fees</a:t>
            </a:r>
            <a:endParaRPr lang="bg-BG" sz="1050" dirty="0">
              <a:solidFill>
                <a:srgbClr val="0194EF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9824" y="248865"/>
            <a:ext cx="5609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pc="-150" dirty="0">
                <a:solidFill>
                  <a:schemeClr val="bg1"/>
                </a:solidFill>
                <a:effectLst>
                  <a:glow rad="101600">
                    <a:schemeClr val="tx1"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ENTERPRISE-WIDE MAIL AUDIT AND RECOVERY</a:t>
            </a:r>
            <a:endParaRPr lang="bg-BG" sz="2200" b="1" spc="-150" dirty="0">
              <a:solidFill>
                <a:schemeClr val="bg1"/>
              </a:solidFill>
              <a:effectLst>
                <a:glow rad="101600">
                  <a:schemeClr val="tx1">
                    <a:alpha val="1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6837" y="959162"/>
            <a:ext cx="687399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200" b="1" spc="-150" dirty="0">
                <a:solidFill>
                  <a:srgbClr val="2A2A2A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OVER</a:t>
            </a:r>
            <a:r>
              <a:rPr lang="en-US" sz="3200" b="1" spc="-15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200" b="1" spc="-150" dirty="0">
                <a:solidFill>
                  <a:srgbClr val="6EA92D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$34,000,000 </a:t>
            </a:r>
            <a:r>
              <a:rPr lang="en-US" sz="3200" b="1" spc="-150" dirty="0">
                <a:solidFill>
                  <a:srgbClr val="2A2A2A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IN CLIENT SAVINGS</a:t>
            </a:r>
            <a:endParaRPr lang="bg-BG" sz="3200" b="1" spc="-150" dirty="0">
              <a:solidFill>
                <a:srgbClr val="2A2A2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9756" y="2544837"/>
            <a:ext cx="1649811" cy="707886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E99B0A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$913K</a:t>
            </a:r>
            <a:endParaRPr lang="bg-BG" sz="4000" b="1" i="1" dirty="0">
              <a:solidFill>
                <a:srgbClr val="E99B0A"/>
              </a:solidFill>
              <a:effectLst>
                <a:glow rad="101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0376" y="1803841"/>
            <a:ext cx="1199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ln w="9525">
                  <a:noFill/>
                </a:ln>
                <a:solidFill>
                  <a:srgbClr val="DF3232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60%</a:t>
            </a:r>
            <a:endParaRPr lang="bg-BG" sz="4000" b="1" i="1" dirty="0">
              <a:ln w="9525">
                <a:noFill/>
              </a:ln>
              <a:solidFill>
                <a:srgbClr val="DF3232"/>
              </a:solidFill>
              <a:effectLst>
                <a:glow rad="101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750786">
            <a:off x="7074028" y="3027903"/>
            <a:ext cx="1776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150" dirty="0">
                <a:solidFill>
                  <a:srgbClr val="2E85FF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Risk-Free</a:t>
            </a:r>
          </a:p>
          <a:p>
            <a:pPr algn="ctr"/>
            <a:r>
              <a:rPr lang="en-US" b="1" spc="-150" dirty="0">
                <a:solidFill>
                  <a:srgbClr val="DF3232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No Cost </a:t>
            </a:r>
            <a:r>
              <a:rPr lang="en-US" b="1" spc="-150" dirty="0">
                <a:solidFill>
                  <a:srgbClr val="2E85FF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Analysis!</a:t>
            </a:r>
            <a:endParaRPr lang="bg-BG" b="1" spc="-150" dirty="0">
              <a:solidFill>
                <a:srgbClr val="2E85FF"/>
              </a:solidFill>
              <a:effectLst>
                <a:glow rad="101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48003" y="3056440"/>
            <a:ext cx="14029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2A2A2A"/>
                </a:solidFill>
                <a:latin typeface="Century Gothic" panose="020B0502020202020204" pitchFamily="34" charset="0"/>
              </a:rPr>
              <a:t>Average Client</a:t>
            </a:r>
          </a:p>
          <a:p>
            <a:pPr algn="ctr"/>
            <a:r>
              <a:rPr lang="en-US" sz="1300" b="1" dirty="0">
                <a:solidFill>
                  <a:srgbClr val="2A2A2A"/>
                </a:solidFill>
                <a:latin typeface="Century Gothic" panose="020B0502020202020204" pitchFamily="34" charset="0"/>
              </a:rPr>
              <a:t>Savings</a:t>
            </a:r>
            <a:endParaRPr lang="bg-BG" sz="1300" b="1" dirty="0">
              <a:solidFill>
                <a:srgbClr val="2A2A2A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7108" y="2367592"/>
            <a:ext cx="1797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2A2A2A"/>
                </a:solidFill>
                <a:latin typeface="Century Gothic" panose="020B0502020202020204" pitchFamily="34" charset="0"/>
              </a:rPr>
              <a:t>Average Equipment</a:t>
            </a:r>
          </a:p>
          <a:p>
            <a:pPr algn="ctr"/>
            <a:r>
              <a:rPr lang="en-US" sz="1300" b="1" dirty="0">
                <a:solidFill>
                  <a:srgbClr val="2A2A2A"/>
                </a:solidFill>
                <a:latin typeface="Century Gothic" panose="020B0502020202020204" pitchFamily="34" charset="0"/>
              </a:rPr>
              <a:t>Savings</a:t>
            </a:r>
            <a:endParaRPr lang="bg-BG" sz="1300" b="1" dirty="0">
              <a:solidFill>
                <a:srgbClr val="2A2A2A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6710" y="3803389"/>
            <a:ext cx="3025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A2A2A"/>
                </a:solidFill>
                <a:latin typeface="Century Gothic" panose="020B0502020202020204" pitchFamily="34" charset="0"/>
              </a:rPr>
              <a:t>HOW WE DO IT</a:t>
            </a:r>
            <a:endParaRPr lang="bg-BG" sz="3200" b="1" dirty="0">
              <a:solidFill>
                <a:srgbClr val="2A2A2A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6127" y="4377662"/>
            <a:ext cx="38314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600" i="1" dirty="0">
                <a:latin typeface="Century Gothic" panose="020B0502020202020204" pitchFamily="34" charset="0"/>
              </a:rPr>
              <a:t>240+ years of industry experience</a:t>
            </a:r>
          </a:p>
          <a:p>
            <a:pPr marL="285750" indent="-285750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600" i="1" dirty="0">
                <a:latin typeface="Century Gothic" panose="020B0502020202020204" pitchFamily="34" charset="0"/>
              </a:rPr>
              <a:t>Comprehensive web-based tool</a:t>
            </a:r>
          </a:p>
          <a:p>
            <a:pPr>
              <a:buClr>
                <a:srgbClr val="C00000"/>
              </a:buClr>
              <a:buSzPct val="100000"/>
            </a:pPr>
            <a:r>
              <a:rPr lang="en-US" sz="1600" i="1" dirty="0">
                <a:latin typeface="Century Gothic" panose="020B0502020202020204" pitchFamily="34" charset="0"/>
              </a:rPr>
              <a:t>      providing visibility of all mail </a:t>
            </a:r>
          </a:p>
          <a:p>
            <a:pPr>
              <a:buClr>
                <a:srgbClr val="C00000"/>
              </a:buClr>
              <a:buSzPct val="100000"/>
            </a:pPr>
            <a:r>
              <a:rPr lang="en-US" sz="1600" i="1" dirty="0">
                <a:latin typeface="Century Gothic" panose="020B0502020202020204" pitchFamily="34" charset="0"/>
              </a:rPr>
              <a:t>      and equipment spend</a:t>
            </a:r>
          </a:p>
          <a:p>
            <a:pPr marL="285750" indent="-285750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600" i="1" dirty="0">
                <a:latin typeface="Century Gothic" panose="020B0502020202020204" pitchFamily="34" charset="0"/>
              </a:rPr>
              <a:t>Time Savings - Assistance </a:t>
            </a:r>
          </a:p>
          <a:p>
            <a:pPr>
              <a:buClr>
                <a:srgbClr val="C00000"/>
              </a:buClr>
              <a:buSzPct val="100000"/>
            </a:pPr>
            <a:r>
              <a:rPr lang="en-US" sz="1600" i="1" dirty="0">
                <a:latin typeface="Century Gothic" panose="020B0502020202020204" pitchFamily="34" charset="0"/>
              </a:rPr>
              <a:t>      in fleet management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4679" y="6401682"/>
            <a:ext cx="577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214475"/>
                </a:solidFill>
              </a:rPr>
              <a:t>visit</a:t>
            </a:r>
            <a:r>
              <a:rPr lang="en-US" dirty="0">
                <a:solidFill>
                  <a:srgbClr val="214475"/>
                </a:solidFill>
              </a:rPr>
              <a:t> </a:t>
            </a:r>
            <a:r>
              <a:rPr lang="en-US" b="1" dirty="0">
                <a:solidFill>
                  <a:srgbClr val="214475"/>
                </a:solidFill>
              </a:rPr>
              <a:t>www.postaladvocate.com</a:t>
            </a:r>
            <a:r>
              <a:rPr lang="en-US" dirty="0">
                <a:solidFill>
                  <a:srgbClr val="214475"/>
                </a:solidFill>
              </a:rPr>
              <a:t> </a:t>
            </a:r>
            <a:r>
              <a:rPr lang="en-US" i="1" dirty="0">
                <a:solidFill>
                  <a:srgbClr val="214475"/>
                </a:solidFill>
              </a:rPr>
              <a:t>or call </a:t>
            </a:r>
            <a:r>
              <a:rPr lang="en-US" b="1" dirty="0">
                <a:solidFill>
                  <a:srgbClr val="214475"/>
                </a:solidFill>
              </a:rPr>
              <a:t>(888)977-MAIL(6245)</a:t>
            </a:r>
            <a:endParaRPr lang="bg-BG" b="1" dirty="0">
              <a:solidFill>
                <a:srgbClr val="2144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01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19"/>
            <a:ext cx="9144000" cy="6874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00" y="-919"/>
            <a:ext cx="3572202" cy="25903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20" y="3824599"/>
            <a:ext cx="3756221" cy="30492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13" y="3936092"/>
            <a:ext cx="3366288" cy="29285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824599"/>
            <a:ext cx="3490489" cy="30334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56" y="1499166"/>
            <a:ext cx="3855752" cy="3473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770888" cy="27632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71524"/>
            <a:ext cx="9144000" cy="3023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724"/>
            <a:ext cx="9144000" cy="233291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17295" y="1642683"/>
            <a:ext cx="195675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Sign </a:t>
            </a:r>
            <a:r>
              <a:rPr lang="en-US" sz="1100" b="1" dirty="0">
                <a:latin typeface="Century Gothic" panose="020B0502020202020204" pitchFamily="34" charset="0"/>
              </a:rPr>
              <a:t>Limited Agency</a:t>
            </a:r>
            <a:br>
              <a:rPr lang="en-US" sz="1100" b="1" dirty="0">
                <a:latin typeface="Century Gothic" panose="020B0502020202020204" pitchFamily="34" charset="0"/>
              </a:rPr>
            </a:br>
            <a:r>
              <a:rPr lang="en-US" sz="1100" b="1" dirty="0">
                <a:latin typeface="Century Gothic" panose="020B0502020202020204" pitchFamily="34" charset="0"/>
              </a:rPr>
              <a:t>Agreement/Kick-Off Call</a:t>
            </a:r>
            <a:r>
              <a:rPr lang="en-US" sz="1100" dirty="0">
                <a:latin typeface="Century Gothic" panose="020B0502020202020204" pitchFamily="34" charset="0"/>
              </a:rPr>
              <a:t>.</a:t>
            </a:r>
            <a:endParaRPr lang="bg-BG" sz="11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39163" y="1520926"/>
            <a:ext cx="19567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>
                <a:latin typeface="Century Gothic" panose="020B0502020202020204" pitchFamily="34" charset="0"/>
              </a:rPr>
              <a:t>Provide copies of vendor </a:t>
            </a:r>
          </a:p>
          <a:p>
            <a:pPr algn="ctr">
              <a:lnSpc>
                <a:spcPts val="1000"/>
              </a:lnSpc>
            </a:pPr>
            <a:r>
              <a:rPr lang="en-US" sz="1100" b="1">
                <a:latin typeface="Century Gothic" panose="020B0502020202020204" pitchFamily="34" charset="0"/>
              </a:rPr>
              <a:t>invoices, AP export, </a:t>
            </a:r>
          </a:p>
          <a:p>
            <a:pPr algn="ctr">
              <a:lnSpc>
                <a:spcPts val="1000"/>
              </a:lnSpc>
            </a:pPr>
            <a:r>
              <a:rPr lang="en-US" sz="1100" b="1">
                <a:latin typeface="Century Gothic" panose="020B0502020202020204" pitchFamily="34" charset="0"/>
              </a:rPr>
              <a:t>location list, </a:t>
            </a:r>
          </a:p>
          <a:p>
            <a:pPr algn="ctr">
              <a:lnSpc>
                <a:spcPts val="1000"/>
              </a:lnSpc>
            </a:pPr>
            <a:r>
              <a:rPr lang="en-US" sz="1100" b="1">
                <a:latin typeface="Century Gothic" panose="020B0502020202020204" pitchFamily="34" charset="0"/>
              </a:rPr>
              <a:t>equipment inventory list.</a:t>
            </a:r>
            <a:endParaRPr lang="bg-BG" sz="1100" b="1" dirty="0"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5824" y="5840725"/>
            <a:ext cx="219833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Present </a:t>
            </a:r>
            <a:r>
              <a:rPr lang="en-US" sz="1100" b="1" dirty="0">
                <a:latin typeface="Century Gothic" panose="020B0502020202020204" pitchFamily="34" charset="0"/>
              </a:rPr>
              <a:t>savings</a:t>
            </a:r>
            <a:r>
              <a:rPr lang="en-US" sz="1100" dirty="0">
                <a:latin typeface="Century Gothic" panose="020B0502020202020204" pitchFamily="34" charset="0"/>
              </a:rPr>
              <a:t> </a:t>
            </a:r>
            <a:r>
              <a:rPr lang="en-US" sz="1100" b="1" dirty="0">
                <a:latin typeface="Century Gothic" panose="020B0502020202020204" pitchFamily="34" charset="0"/>
              </a:rPr>
              <a:t>opportunities 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and get </a:t>
            </a:r>
            <a:r>
              <a:rPr lang="en-US" sz="1100" b="1" dirty="0">
                <a:latin typeface="Century Gothic" panose="020B0502020202020204" pitchFamily="34" charset="0"/>
              </a:rPr>
              <a:t>client approval</a:t>
            </a:r>
            <a:r>
              <a:rPr lang="en-US" sz="1100" dirty="0">
                <a:latin typeface="Century Gothic" panose="020B0502020202020204" pitchFamily="34" charset="0"/>
              </a:rPr>
              <a:t>.</a:t>
            </a:r>
            <a:endParaRPr lang="bg-BG" sz="11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37815" y="5715569"/>
            <a:ext cx="22773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Postal Advocate provides </a:t>
            </a:r>
          </a:p>
          <a:p>
            <a:pPr algn="ctr">
              <a:lnSpc>
                <a:spcPts val="1000"/>
              </a:lnSpc>
            </a:pPr>
            <a:r>
              <a:rPr lang="en-US" sz="1100" b="1" dirty="0">
                <a:latin typeface="Century Gothic" panose="020B0502020202020204" pitchFamily="34" charset="0"/>
              </a:rPr>
              <a:t>ongoing support</a:t>
            </a:r>
            <a:r>
              <a:rPr lang="en-US" sz="1100" dirty="0">
                <a:latin typeface="Century Gothic" panose="020B0502020202020204" pitchFamily="34" charset="0"/>
              </a:rPr>
              <a:t>, 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manages </a:t>
            </a:r>
            <a:r>
              <a:rPr lang="en-US" sz="1100" b="1" dirty="0">
                <a:latin typeface="Century Gothic" panose="020B0502020202020204" pitchFamily="34" charset="0"/>
              </a:rPr>
              <a:t>renewals</a:t>
            </a:r>
            <a:r>
              <a:rPr lang="en-US" sz="1100" dirty="0">
                <a:latin typeface="Century Gothic" panose="020B0502020202020204" pitchFamily="34" charset="0"/>
              </a:rPr>
              <a:t>, </a:t>
            </a:r>
            <a:r>
              <a:rPr lang="en-US" sz="1100" b="1" dirty="0">
                <a:latin typeface="Century Gothic" panose="020B0502020202020204" pitchFamily="34" charset="0"/>
              </a:rPr>
              <a:t>billing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and </a:t>
            </a:r>
            <a:r>
              <a:rPr lang="en-US" sz="1100" b="1" dirty="0">
                <a:latin typeface="Century Gothic" panose="020B0502020202020204" pitchFamily="34" charset="0"/>
              </a:rPr>
              <a:t>vendor compliance</a:t>
            </a:r>
            <a:r>
              <a:rPr lang="en-US" sz="11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79978" y="5609024"/>
            <a:ext cx="227730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Provide </a:t>
            </a:r>
            <a:r>
              <a:rPr lang="en-US" sz="1100" b="1" dirty="0">
                <a:latin typeface="Century Gothic" panose="020B0502020202020204" pitchFamily="34" charset="0"/>
              </a:rPr>
              <a:t>enterprise visibility </a:t>
            </a:r>
            <a:r>
              <a:rPr lang="en-US" sz="1100" dirty="0">
                <a:latin typeface="Century Gothic" panose="020B0502020202020204" pitchFamily="34" charset="0"/>
              </a:rPr>
              <a:t>of 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all </a:t>
            </a:r>
            <a:r>
              <a:rPr lang="en-US" sz="1100" b="1" dirty="0">
                <a:latin typeface="Century Gothic" panose="020B0502020202020204" pitchFamily="34" charset="0"/>
              </a:rPr>
              <a:t>spend</a:t>
            </a:r>
            <a:r>
              <a:rPr lang="en-US" sz="1100" dirty="0">
                <a:latin typeface="Century Gothic" panose="020B0502020202020204" pitchFamily="34" charset="0"/>
              </a:rPr>
              <a:t>, </a:t>
            </a:r>
            <a:r>
              <a:rPr lang="en-US" sz="1100" b="1" dirty="0">
                <a:latin typeface="Century Gothic" panose="020B0502020202020204" pitchFamily="34" charset="0"/>
              </a:rPr>
              <a:t>costs</a:t>
            </a:r>
            <a:r>
              <a:rPr lang="en-US" sz="1100" dirty="0">
                <a:latin typeface="Century Gothic" panose="020B0502020202020204" pitchFamily="34" charset="0"/>
              </a:rPr>
              <a:t> and 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documented </a:t>
            </a:r>
            <a:r>
              <a:rPr lang="en-US" sz="1100" b="1" dirty="0">
                <a:latin typeface="Century Gothic" panose="020B0502020202020204" pitchFamily="34" charset="0"/>
              </a:rPr>
              <a:t>savings 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through </a:t>
            </a:r>
            <a:r>
              <a:rPr lang="en-US" sz="1100" dirty="0" err="1">
                <a:latin typeface="Century Gothic" panose="020B0502020202020204" pitchFamily="34" charset="0"/>
              </a:rPr>
              <a:t>enterpriseAdvocate</a:t>
            </a:r>
            <a:r>
              <a:rPr lang="en-US" sz="1100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1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Provide </a:t>
            </a:r>
            <a:r>
              <a:rPr lang="en-US" sz="1100" b="1" dirty="0">
                <a:latin typeface="Century Gothic" panose="020B0502020202020204" pitchFamily="34" charset="0"/>
              </a:rPr>
              <a:t>client log-in</a:t>
            </a:r>
            <a:r>
              <a:rPr lang="en-US" sz="11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9712" y="284128"/>
            <a:ext cx="358869" cy="600164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prstClr val="black">
                <a:alpha val="3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bg-BG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59960" y="250411"/>
            <a:ext cx="358869" cy="584775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prstClr val="black">
                <a:alpha val="3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bg-BG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91135" y="2110230"/>
            <a:ext cx="358869" cy="584775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prstClr val="black">
                <a:alpha val="3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bg-BG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9021" y="4407019"/>
            <a:ext cx="358869" cy="584775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prstClr val="black">
                <a:alpha val="3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bg-BG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53768" y="4429947"/>
            <a:ext cx="358869" cy="584775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prstClr val="black">
                <a:alpha val="3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bg-BG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6932" y="4444782"/>
            <a:ext cx="358869" cy="584775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prstClr val="black">
                <a:alpha val="3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endParaRPr lang="bg-BG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>
            <a:spLocks/>
          </p:cNvSpPr>
          <p:nvPr/>
        </p:nvSpPr>
        <p:spPr>
          <a:xfrm>
            <a:off x="3399085" y="764670"/>
            <a:ext cx="24094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200" b="1" spc="-200" dirty="0">
                <a:latin typeface="Century Gothic" panose="020B0502020202020204" pitchFamily="34" charset="0"/>
              </a:rPr>
              <a:t>HOW IT</a:t>
            </a:r>
          </a:p>
          <a:p>
            <a:pPr algn="ctr">
              <a:lnSpc>
                <a:spcPts val="4200"/>
              </a:lnSpc>
            </a:pPr>
            <a:r>
              <a:rPr lang="en-US" sz="5200" b="1" spc="-200" dirty="0">
                <a:latin typeface="Century Gothic" panose="020B0502020202020204" pitchFamily="34" charset="0"/>
              </a:rPr>
              <a:t>WORKS</a:t>
            </a:r>
            <a:endParaRPr lang="bg-BG" sz="5200" b="1" spc="-200" dirty="0">
              <a:latin typeface="Century Gothic" panose="020B0502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2491" y="2706703"/>
            <a:ext cx="296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b="1" dirty="0">
                <a:solidFill>
                  <a:srgbClr val="529F00"/>
                </a:solidFill>
                <a:latin typeface="Century Gothic" panose="020B0502020202020204" pitchFamily="34" charset="0"/>
              </a:rPr>
              <a:t>Work with current vendor </a:t>
            </a:r>
            <a:r>
              <a:rPr lang="en-US" sz="950" dirty="0">
                <a:latin typeface="Century Gothic" panose="020B0502020202020204" pitchFamily="34" charset="0"/>
              </a:rPr>
              <a:t>to build population </a:t>
            </a:r>
          </a:p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report, contract terms/start/end dates, </a:t>
            </a:r>
          </a:p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postage volumes, costs.</a:t>
            </a:r>
            <a:endParaRPr lang="bg-BG" sz="950" dirty="0">
              <a:latin typeface="Century Gothic" panose="020B0502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1142" y="3296073"/>
            <a:ext cx="296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b="1" dirty="0">
                <a:solidFill>
                  <a:srgbClr val="2E85FF"/>
                </a:solidFill>
                <a:latin typeface="Century Gothic" panose="020B0502020202020204" pitchFamily="34" charset="0"/>
              </a:rPr>
              <a:t>Analyze spend</a:t>
            </a:r>
            <a:r>
              <a:rPr lang="en-US" sz="950" dirty="0">
                <a:latin typeface="Century Gothic" panose="020B0502020202020204" pitchFamily="34" charset="0"/>
              </a:rPr>
              <a:t>, check for contract </a:t>
            </a:r>
          </a:p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compliance, billing errors, vendor </a:t>
            </a:r>
          </a:p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fees/overcharges, lost postage.</a:t>
            </a:r>
            <a:endParaRPr lang="bg-BG" sz="950" dirty="0">
              <a:latin typeface="Century Gothic" panose="020B0502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7155" y="3976925"/>
            <a:ext cx="295282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Identify</a:t>
            </a:r>
            <a:r>
              <a:rPr lang="en-US" sz="950" b="1" dirty="0">
                <a:latin typeface="Century Gothic" panose="020B0502020202020204" pitchFamily="34" charset="0"/>
              </a:rPr>
              <a:t> </a:t>
            </a:r>
            <a:r>
              <a:rPr lang="en-US" sz="950" b="1" dirty="0">
                <a:solidFill>
                  <a:srgbClr val="DF9B0A"/>
                </a:solidFill>
                <a:latin typeface="Century Gothic" panose="020B0502020202020204" pitchFamily="34" charset="0"/>
              </a:rPr>
              <a:t>savings opportunities</a:t>
            </a:r>
            <a:r>
              <a:rPr lang="en-US" sz="950" b="1" dirty="0">
                <a:latin typeface="Century Gothic" panose="020B0502020202020204" pitchFamily="34" charset="0"/>
              </a:rPr>
              <a:t>.</a:t>
            </a:r>
            <a:endParaRPr lang="bg-BG" sz="950" dirty="0"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36698" y="2705723"/>
            <a:ext cx="296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Submit vendor </a:t>
            </a:r>
            <a:r>
              <a:rPr lang="en-US" sz="950" b="1" dirty="0">
                <a:solidFill>
                  <a:srgbClr val="DF3232"/>
                </a:solidFill>
                <a:latin typeface="Century Gothic" panose="020B0502020202020204" pitchFamily="34" charset="0"/>
              </a:rPr>
              <a:t>credit requests</a:t>
            </a:r>
            <a:r>
              <a:rPr lang="en-US" sz="950" dirty="0">
                <a:solidFill>
                  <a:srgbClr val="DF3232"/>
                </a:solidFill>
                <a:latin typeface="Century Gothic" panose="020B0502020202020204" pitchFamily="34" charset="0"/>
              </a:rPr>
              <a:t>, </a:t>
            </a:r>
          </a:p>
          <a:p>
            <a:pPr algn="ctr">
              <a:lnSpc>
                <a:spcPts val="800"/>
              </a:lnSpc>
            </a:pPr>
            <a:r>
              <a:rPr lang="en-US" sz="950" b="1" dirty="0">
                <a:solidFill>
                  <a:srgbClr val="DF3232"/>
                </a:solidFill>
                <a:latin typeface="Century Gothic" panose="020B0502020202020204" pitchFamily="34" charset="0"/>
              </a:rPr>
              <a:t>lost postage forms </a:t>
            </a:r>
            <a:r>
              <a:rPr lang="en-US" sz="950" dirty="0">
                <a:latin typeface="Century Gothic" panose="020B0502020202020204" pitchFamily="34" charset="0"/>
              </a:rPr>
              <a:t>and </a:t>
            </a:r>
          </a:p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eliminate </a:t>
            </a:r>
            <a:r>
              <a:rPr lang="en-US" sz="950" b="1" dirty="0">
                <a:solidFill>
                  <a:srgbClr val="CC0000"/>
                </a:solidFill>
                <a:latin typeface="Century Gothic" panose="020B0502020202020204" pitchFamily="34" charset="0"/>
              </a:rPr>
              <a:t>avoidable fees</a:t>
            </a:r>
            <a:r>
              <a:rPr lang="en-US" sz="950" dirty="0">
                <a:latin typeface="Century Gothic" panose="020B0502020202020204" pitchFamily="34" charset="0"/>
              </a:rPr>
              <a:t>.</a:t>
            </a:r>
            <a:endParaRPr lang="bg-BG" sz="950" dirty="0"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09564" y="3241172"/>
            <a:ext cx="2961685" cy="19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Negotiate </a:t>
            </a:r>
            <a:r>
              <a:rPr lang="en-US" sz="950" b="1" dirty="0">
                <a:solidFill>
                  <a:srgbClr val="2E85FF"/>
                </a:solidFill>
                <a:latin typeface="Century Gothic" panose="020B0502020202020204" pitchFamily="34" charset="0"/>
              </a:rPr>
              <a:t>pricing</a:t>
            </a:r>
            <a:r>
              <a:rPr lang="en-US" sz="950" dirty="0">
                <a:latin typeface="Century Gothic" panose="020B0502020202020204" pitchFamily="34" charset="0"/>
              </a:rPr>
              <a:t>. Create </a:t>
            </a:r>
            <a:r>
              <a:rPr lang="en-US" sz="950" b="1" dirty="0">
                <a:solidFill>
                  <a:srgbClr val="2E85FF"/>
                </a:solidFill>
                <a:latin typeface="Century Gothic" panose="020B0502020202020204" pitchFamily="34" charset="0"/>
              </a:rPr>
              <a:t>catalog</a:t>
            </a:r>
            <a:r>
              <a:rPr lang="en-US" sz="95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80052" y="3559879"/>
            <a:ext cx="2961685" cy="29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Work with locations - </a:t>
            </a:r>
          </a:p>
          <a:p>
            <a:pPr algn="ctr">
              <a:lnSpc>
                <a:spcPts val="800"/>
              </a:lnSpc>
            </a:pPr>
            <a:r>
              <a:rPr lang="en-US" sz="950" b="1" dirty="0">
                <a:solidFill>
                  <a:srgbClr val="6EA92D"/>
                </a:solidFill>
                <a:latin typeface="Century Gothic" panose="020B0502020202020204" pitchFamily="34" charset="0"/>
              </a:rPr>
              <a:t>asset validation, </a:t>
            </a:r>
            <a:r>
              <a:rPr lang="en-US" sz="950" b="1" dirty="0" err="1">
                <a:solidFill>
                  <a:srgbClr val="6EA92D"/>
                </a:solidFill>
                <a:latin typeface="Century Gothic" panose="020B0502020202020204" pitchFamily="34" charset="0"/>
              </a:rPr>
              <a:t>rightsize</a:t>
            </a:r>
            <a:r>
              <a:rPr lang="en-US" sz="950" b="1" dirty="0">
                <a:solidFill>
                  <a:srgbClr val="6EA92D"/>
                </a:solidFill>
                <a:latin typeface="Century Gothic" panose="020B0502020202020204" pitchFamily="34" charset="0"/>
              </a:rPr>
              <a:t>, termination</a:t>
            </a:r>
            <a:r>
              <a:rPr lang="en-US" sz="950" dirty="0">
                <a:latin typeface="Century Gothic" panose="020B0502020202020204" pitchFamily="34" charset="0"/>
              </a:rPr>
              <a:t>…</a:t>
            </a:r>
            <a:endParaRPr lang="bg-BG" sz="950" dirty="0"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96236" y="4003640"/>
            <a:ext cx="2961685" cy="19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50" dirty="0">
                <a:latin typeface="Century Gothic" panose="020B0502020202020204" pitchFamily="34" charset="0"/>
              </a:rPr>
              <a:t>Full implementation of </a:t>
            </a:r>
            <a:r>
              <a:rPr lang="en-US" sz="950" b="1" dirty="0">
                <a:solidFill>
                  <a:srgbClr val="E99B0A"/>
                </a:solidFill>
                <a:latin typeface="Century Gothic" panose="020B0502020202020204" pitchFamily="34" charset="0"/>
              </a:rPr>
              <a:t>savings</a:t>
            </a:r>
            <a:r>
              <a:rPr lang="en-US" sz="95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61756" y="6646281"/>
            <a:ext cx="508412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1320" i="1" dirty="0">
                <a:solidFill>
                  <a:schemeClr val="tx2"/>
                </a:solidFill>
                <a:latin typeface="Century Gothic" panose="020B0502020202020204" pitchFamily="34" charset="0"/>
              </a:rPr>
              <a:t>visit</a:t>
            </a:r>
            <a:r>
              <a:rPr lang="en-US" sz="132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n-US" sz="1320" b="1" dirty="0">
                <a:solidFill>
                  <a:schemeClr val="tx2"/>
                </a:solidFill>
                <a:latin typeface="Century Gothic" panose="020B0502020202020204" pitchFamily="34" charset="0"/>
              </a:rPr>
              <a:t>www.postaladvocate.com</a:t>
            </a:r>
            <a:r>
              <a:rPr lang="en-US" sz="132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n-US" sz="1320" i="1" dirty="0">
                <a:solidFill>
                  <a:schemeClr val="tx2"/>
                </a:solidFill>
                <a:latin typeface="Century Gothic" panose="020B0502020202020204" pitchFamily="34" charset="0"/>
              </a:rPr>
              <a:t>or call </a:t>
            </a:r>
            <a:r>
              <a:rPr lang="en-US" sz="1320" b="1" dirty="0">
                <a:solidFill>
                  <a:schemeClr val="tx2"/>
                </a:solidFill>
                <a:latin typeface="Century Gothic" panose="020B0502020202020204" pitchFamily="34" charset="0"/>
              </a:rPr>
              <a:t>(888)977-MAIL(6245)</a:t>
            </a:r>
            <a:endParaRPr lang="bg-BG" sz="132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9308" y="3721671"/>
            <a:ext cx="2095117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Conduct Analysis</a:t>
            </a:r>
            <a:endParaRPr lang="bg-BG" sz="1700" b="1" dirty="0">
              <a:latin typeface="Century Gothic" panose="020B0502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20" y="108587"/>
            <a:ext cx="2456500" cy="636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8692" y="2303873"/>
            <a:ext cx="250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COST – AUDIT PHASE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3938" y="2284560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CONTRACTED CLIENT</a:t>
            </a:r>
          </a:p>
        </p:txBody>
      </p:sp>
    </p:spTree>
    <p:extLst>
      <p:ext uri="{BB962C8B-B14F-4D97-AF65-F5344CB8AC3E}">
        <p14:creationId xmlns:p14="http://schemas.microsoft.com/office/powerpoint/2010/main" val="3521284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5714EE-DED1-D540-B5EF-AA7589754B85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1649D2-AE20-0B4E-A394-03A5A191C46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604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395" y="779617"/>
            <a:ext cx="3295255" cy="76944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2799" y="5723532"/>
            <a:ext cx="4138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Contact: Adam </a:t>
            </a:r>
            <a:r>
              <a:rPr lang="en-US" dirty="0" err="1">
                <a:solidFill>
                  <a:schemeClr val="bg1"/>
                </a:solidFill>
              </a:rPr>
              <a:t>Lewenberg</a:t>
            </a:r>
            <a:r>
              <a:rPr lang="en-US" dirty="0">
                <a:solidFill>
                  <a:schemeClr val="bg1"/>
                </a:solidFill>
              </a:rPr>
              <a:t> - President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888-977-MAIL X 501</a:t>
            </a:r>
          </a:p>
          <a:p>
            <a:r>
              <a:rPr lang="en-US" dirty="0">
                <a:solidFill>
                  <a:schemeClr val="bg1"/>
                </a:solidFill>
              </a:rPr>
              <a:t>adam.lewenberg@postaladvocate.com </a:t>
            </a:r>
          </a:p>
        </p:txBody>
      </p:sp>
    </p:spTree>
    <p:extLst>
      <p:ext uri="{BB962C8B-B14F-4D97-AF65-F5344CB8AC3E}">
        <p14:creationId xmlns:p14="http://schemas.microsoft.com/office/powerpoint/2010/main" val="378811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5714EE-DED1-D540-B5EF-AA7589754B85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1649D2-AE20-0B4E-A394-03A5A191C46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8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97" y="1096326"/>
            <a:ext cx="8475259" cy="1128259"/>
          </a:xfrm>
        </p:spPr>
        <p:txBody>
          <a:bodyPr/>
          <a:lstStyle/>
          <a:p>
            <a:r>
              <a:rPr lang="en-US" dirty="0"/>
              <a:t>January 2018 USPS® Rate Change – </a:t>
            </a:r>
            <a:r>
              <a:rPr lang="en-US" i="1" dirty="0">
                <a:solidFill>
                  <a:srgbClr val="FF0000"/>
                </a:solidFill>
              </a:rPr>
              <a:t>Proposed</a:t>
            </a:r>
            <a:br>
              <a:rPr lang="en-US" dirty="0"/>
            </a:br>
            <a:r>
              <a:rPr lang="en-US" dirty="0"/>
              <a:t>- What You Need To Know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618" y="5259401"/>
            <a:ext cx="447952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Speaker: Adam Lewenberg		</a:t>
            </a:r>
          </a:p>
          <a:p>
            <a:r>
              <a:rPr lang="en-US" dirty="0">
                <a:solidFill>
                  <a:schemeClr val="tx2"/>
                </a:solidFill>
              </a:rPr>
              <a:t>President of Postal Advocate Inc.	</a:t>
            </a:r>
            <a:r>
              <a:rPr lang="en-US" sz="1400" dirty="0"/>
              <a:t>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2" y="299328"/>
            <a:ext cx="3013691" cy="664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5C84E-B25A-4EE8-8205-180111DA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487" y="2303718"/>
            <a:ext cx="29241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0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We’ll Cover: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rates are changing</a:t>
            </a:r>
          </a:p>
          <a:p>
            <a:r>
              <a:rPr lang="en-US" dirty="0"/>
              <a:t>How this impacts you</a:t>
            </a:r>
          </a:p>
          <a:p>
            <a:r>
              <a:rPr lang="en-US" dirty="0"/>
              <a:t>What you need to do</a:t>
            </a:r>
          </a:p>
          <a:p>
            <a:r>
              <a:rPr lang="en-US" dirty="0"/>
              <a:t>Savings tips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3779526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New rates take into effect Sunday January 21,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542" y="346075"/>
            <a:ext cx="3819525" cy="209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769" y="5352931"/>
            <a:ext cx="81572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will focus on the most common rate structures.  For more detail on other mail classes and services go to USPS Postal Explorer at http://pe.usps.gov/PriceChange/Index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2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First-Class Mail® Single Piece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963"/>
            <a:ext cx="8229600" cy="2199957"/>
          </a:xfrm>
        </p:spPr>
        <p:txBody>
          <a:bodyPr/>
          <a:lstStyle/>
          <a:p>
            <a:r>
              <a:rPr lang="en-US" sz="1800" dirty="0"/>
              <a:t>1-21% Increase</a:t>
            </a:r>
          </a:p>
          <a:p>
            <a:r>
              <a:rPr lang="en-US" sz="1800" dirty="0"/>
              <a:t>Price of a stamp is increasing from $0.49 to $0.50 – 2% increase</a:t>
            </a:r>
          </a:p>
          <a:p>
            <a:r>
              <a:rPr lang="en-US" sz="1800" dirty="0"/>
              <a:t>No price increase to the additional ounce rate so the % gets smaller as items gets heavier.</a:t>
            </a:r>
          </a:p>
          <a:p>
            <a:r>
              <a:rPr lang="en-US" sz="1800" dirty="0"/>
              <a:t>Flats increasing from $.98 to $1.00 – It is still 2 stamps.</a:t>
            </a:r>
          </a:p>
          <a:p>
            <a:r>
              <a:rPr lang="en-US" sz="1800" dirty="0"/>
              <a:t>Parcels are going up the most because of growth in this segment.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C1FE1-D517-460A-A880-D0E5FE25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6" y="3283658"/>
            <a:ext cx="7777351" cy="306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9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6075"/>
            <a:ext cx="8478837" cy="692150"/>
          </a:xfrm>
        </p:spPr>
        <p:txBody>
          <a:bodyPr/>
          <a:lstStyle/>
          <a:p>
            <a:r>
              <a:rPr lang="en-US" sz="2800" b="1" dirty="0"/>
              <a:t>First-Class Mail® Single Piece - The Good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6267450" cy="4525962"/>
          </a:xfrm>
        </p:spPr>
        <p:txBody>
          <a:bodyPr/>
          <a:lstStyle/>
          <a:p>
            <a:r>
              <a:rPr lang="en-US" sz="1800" dirty="0"/>
              <a:t>Using a postage meter or a PC postage will have a </a:t>
            </a:r>
            <a:r>
              <a:rPr lang="en-US" sz="1800" i="1" dirty="0"/>
              <a:t>price increase </a:t>
            </a:r>
            <a:r>
              <a:rPr lang="en-US" sz="1800" dirty="0"/>
              <a:t>from $0.46 to $0.47.</a:t>
            </a:r>
          </a:p>
          <a:p>
            <a:r>
              <a:rPr lang="en-US" sz="1800" dirty="0"/>
              <a:t>Metered mail (including PC Postage) will still save $.03 per piece over stamps purchased from the Post Office!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5394" y="2738773"/>
            <a:ext cx="284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Savings over First-Class Mail® Retail @ $.50 each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2680" y="5560698"/>
            <a:ext cx="69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Postage meters and PC Postage start at about $20 per month and can make your mail easier to manage.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8727F0-7570-439B-95B4-CBF1E45C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63" y="3061938"/>
            <a:ext cx="3474214" cy="23412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8FB3CCE-94F3-4C48-9BEA-A61B057F24DA}"/>
              </a:ext>
            </a:extLst>
          </p:cNvPr>
          <p:cNvSpPr/>
          <p:nvPr/>
        </p:nvSpPr>
        <p:spPr>
          <a:xfrm>
            <a:off x="1094625" y="4324237"/>
            <a:ext cx="2863515" cy="5301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589D04-EA96-4B49-9CF7-F76A1EC8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988" y="3472896"/>
            <a:ext cx="4961046" cy="19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First-Class Mail® Commercial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" y="1044742"/>
            <a:ext cx="8333745" cy="4525962"/>
          </a:xfrm>
        </p:spPr>
        <p:txBody>
          <a:bodyPr/>
          <a:lstStyle/>
          <a:p>
            <a:r>
              <a:rPr lang="en-US" sz="1600" dirty="0"/>
              <a:t>6% Decrease to 6.3% Increase</a:t>
            </a:r>
          </a:p>
          <a:p>
            <a:r>
              <a:rPr lang="en-US" sz="1600" dirty="0"/>
              <a:t>The spread of automation discounts is larger.  </a:t>
            </a:r>
          </a:p>
          <a:p>
            <a:pPr lvl="1"/>
            <a:r>
              <a:rPr lang="en-US" sz="1200" dirty="0"/>
              <a:t>Single piece rates went up by $.01 but automation rates only increased by $.001-.005.</a:t>
            </a:r>
          </a:p>
          <a:p>
            <a:r>
              <a:rPr lang="en-US" sz="1600" dirty="0"/>
              <a:t>In 2017 the Weight limit for the Letter rates went from 2 to 3.5 ounces</a:t>
            </a:r>
          </a:p>
          <a:p>
            <a:r>
              <a:rPr lang="en-US" sz="1600" dirty="0"/>
              <a:t>Flats had the biggest changes.</a:t>
            </a:r>
          </a:p>
          <a:p>
            <a:pPr lvl="1"/>
            <a:r>
              <a:rPr lang="en-US" sz="1400" dirty="0"/>
              <a:t>5 Digit went up by $.028</a:t>
            </a:r>
          </a:p>
          <a:p>
            <a:pPr lvl="1"/>
            <a:r>
              <a:rPr lang="en-US" sz="1400" dirty="0"/>
              <a:t>3 Digit, AADC and Mixed AADC went down by $.037-.045</a:t>
            </a:r>
          </a:p>
          <a:p>
            <a:pPr lvl="1"/>
            <a:r>
              <a:rPr lang="en-US" sz="1400" dirty="0"/>
              <a:t>Presorted rates stayed about the same ($.001 increase)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788" y="6087191"/>
            <a:ext cx="75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Full Service IMB customers still qualify for the additional $.003 savings.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C6827-0F3C-4AE7-9A45-5E6CA7F2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" y="3429000"/>
            <a:ext cx="9052704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5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First-Class Mail® Savings Options - Letters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337"/>
            <a:ext cx="8229600" cy="4525962"/>
          </a:xfrm>
        </p:spPr>
        <p:txBody>
          <a:bodyPr/>
          <a:lstStyle/>
          <a:p>
            <a:r>
              <a:rPr lang="en-US" sz="1800" dirty="0"/>
              <a:t>3-ounce Metered Letter at $0.91 to a Commercial rate of $0.378 – 58% savings!</a:t>
            </a:r>
          </a:p>
          <a:p>
            <a:r>
              <a:rPr lang="en-US" sz="1800" dirty="0"/>
              <a:t>For flat (9x12 or 10x 13), consider folding them into a 6x9 envelope</a:t>
            </a:r>
          </a:p>
          <a:p>
            <a:r>
              <a:rPr lang="en-US" sz="1800" dirty="0"/>
              <a:t>3-ounce flat at $1.42, could cost only $0.378 assuming it could be automated through in-house software or presort services</a:t>
            </a:r>
          </a:p>
          <a:p>
            <a:r>
              <a:rPr lang="en-US" sz="1800" dirty="0"/>
              <a:t>Automation Mail can now add extra content at no additional charge!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906A6-772A-4EDC-AEA7-8308F2F0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8" y="3481287"/>
            <a:ext cx="8829093" cy="25575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0C443FB-CF4D-4EE9-B4B4-FB09858CCF16}"/>
              </a:ext>
            </a:extLst>
          </p:cNvPr>
          <p:cNvSpPr/>
          <p:nvPr/>
        </p:nvSpPr>
        <p:spPr>
          <a:xfrm>
            <a:off x="7979165" y="3639615"/>
            <a:ext cx="996641" cy="2716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Light Weight Flats to Letters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Light Weight Flats</a:t>
            </a:r>
          </a:p>
          <a:p>
            <a:pPr lvl="1"/>
            <a:r>
              <a:rPr lang="en-US" dirty="0"/>
              <a:t>Look for average flat prices of $1.42 or less.  Over 50% Savings by folding.</a:t>
            </a:r>
          </a:p>
          <a:p>
            <a:pPr lvl="1"/>
            <a:r>
              <a:rPr lang="en-US" dirty="0"/>
              <a:t>6X9 Envelopes only require that you fold in half.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EF3173-8B11-074C-BD69-8D95680BEBD0}" type="datetime4">
              <a:rPr lang="en-US" smtClean="0"/>
              <a:t>February 2,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17710-F16E-9743-B301-D86E01E778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95" y="3736600"/>
            <a:ext cx="1716362" cy="11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68" y="3225914"/>
            <a:ext cx="1716541" cy="257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6665638" y="4122023"/>
            <a:ext cx="609600" cy="25717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6E77BB-741F-4E1A-89E1-0E6DEF680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" y="3447861"/>
            <a:ext cx="4941636" cy="20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6881"/>
      </p:ext>
    </p:extLst>
  </p:cSld>
  <p:clrMapOvr>
    <a:masterClrMapping/>
  </p:clrMapOvr>
</p:sld>
</file>

<file path=ppt/theme/theme1.xml><?xml version="1.0" encoding="utf-8"?>
<a:theme xmlns:a="http://schemas.openxmlformats.org/drawingml/2006/main" name="Postal Advocate PPT Template">
  <a:themeElements>
    <a:clrScheme name="Postal Advocate Template">
      <a:dk1>
        <a:srgbClr val="1B75BB"/>
      </a:dk1>
      <a:lt1>
        <a:sysClr val="window" lastClr="FFFFFF"/>
      </a:lt1>
      <a:dk2>
        <a:srgbClr val="4B4B4B"/>
      </a:dk2>
      <a:lt2>
        <a:srgbClr val="0D3A5D"/>
      </a:lt2>
      <a:accent1>
        <a:srgbClr val="4F81BD"/>
      </a:accent1>
      <a:accent2>
        <a:srgbClr val="00BEFF"/>
      </a:accent2>
      <a:accent3>
        <a:srgbClr val="B21900"/>
      </a:accent3>
      <a:accent4>
        <a:srgbClr val="0B8568"/>
      </a:accent4>
      <a:accent5>
        <a:srgbClr val="FF8300"/>
      </a:accent5>
      <a:accent6>
        <a:srgbClr val="7AB8EC"/>
      </a:accent6>
      <a:hlink>
        <a:srgbClr val="FFFFFF"/>
      </a:hlink>
      <a:folHlink>
        <a:srgbClr val="00D9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Postal Advocate PPT Template</Template>
  <TotalTime>13576</TotalTime>
  <Words>1903</Words>
  <Application>Microsoft Office PowerPoint</Application>
  <PresentationFormat>On-screen Show (4:3)</PresentationFormat>
  <Paragraphs>282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Century Gothic</vt:lpstr>
      <vt:lpstr>Postal Advocate PPT Template</vt:lpstr>
      <vt:lpstr>January 2017 USPS® Rate Change - What You Need To Know</vt:lpstr>
      <vt:lpstr>Adam Lewenberg - Background and Experience</vt:lpstr>
      <vt:lpstr>January 2018 USPS® Rate Change – Proposed - What You Need To Know</vt:lpstr>
      <vt:lpstr>What We’ll Cover:</vt:lpstr>
      <vt:lpstr>First-Class Mail® Single Piece </vt:lpstr>
      <vt:lpstr>First-Class Mail® Single Piece - The Good News</vt:lpstr>
      <vt:lpstr>First-Class Mail® Commercial </vt:lpstr>
      <vt:lpstr>First-Class Mail® Savings Options - Letters</vt:lpstr>
      <vt:lpstr>Converting Light Weight Flats to Letters</vt:lpstr>
      <vt:lpstr>Marketing Mail® (Formerly called Standard Mail)  </vt:lpstr>
      <vt:lpstr>Priority Mail Rate Categories</vt:lpstr>
      <vt:lpstr>Priority Mail® </vt:lpstr>
      <vt:lpstr>Priority Mail® Express </vt:lpstr>
      <vt:lpstr>Savings Tips - Move to Commercial Rates</vt:lpstr>
      <vt:lpstr>First-Class Mail® Package Service </vt:lpstr>
      <vt:lpstr>Additional Rate Change Items</vt:lpstr>
      <vt:lpstr>Special Services</vt:lpstr>
      <vt:lpstr>Certified Mail with Electronic Return Receipt (ERR)</vt:lpstr>
      <vt:lpstr>Savings Tips Compare Rates with the Private Carriers - For every package</vt:lpstr>
      <vt:lpstr>How To Budget For This Increase</vt:lpstr>
      <vt:lpstr>What you need to do:</vt:lpstr>
      <vt:lpstr>Rate Summary</vt:lpstr>
      <vt:lpstr>Savings Summary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Visco, Debra L.</cp:lastModifiedBy>
  <cp:revision>322</cp:revision>
  <cp:lastPrinted>2014-08-29T12:18:54Z</cp:lastPrinted>
  <dcterms:created xsi:type="dcterms:W3CDTF">2012-04-19T10:09:58Z</dcterms:created>
  <dcterms:modified xsi:type="dcterms:W3CDTF">2018-02-02T17:13:58Z</dcterms:modified>
</cp:coreProperties>
</file>