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5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2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CC3D6-1230-4C45-BEB5-2E8D5C14E423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32FD5-1381-4619-8BD5-0FACBB9B2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04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15,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WorldVu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7C35-AA6B-42CC-ACCB-4377BB3C9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9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15,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WorldVu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7C35-AA6B-42CC-ACCB-4377BB3C9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9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15,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WorldVu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7C35-AA6B-42CC-ACCB-4377BB3C9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0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Nov 15,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WorldVu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ED27C35-AA6B-42CC-ACCB-4377BB3C9F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42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Nov 15,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WorldVu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ED27C35-AA6B-42CC-ACCB-4377BB3C9F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72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15,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WorldVu LLC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7C35-AA6B-42CC-ACCB-4377BB3C9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7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15, 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WorldVu LLC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7C35-AA6B-42CC-ACCB-4377BB3C9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36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15,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WorldVu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7C35-AA6B-42CC-ACCB-4377BB3C9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9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15, 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WorldVu LLC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7C35-AA6B-42CC-ACCB-4377BB3C9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6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15,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WorldVu LLC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7C35-AA6B-42CC-ACCB-4377BB3C9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9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15,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WorldVu LLC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7C35-AA6B-42CC-ACCB-4377BB3C9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14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36000"/>
                <a:lumOff val="64000"/>
              </a:schemeClr>
            </a:gs>
            <a:gs pos="33000">
              <a:schemeClr val="accent1">
                <a:lumMod val="45000"/>
                <a:lumOff val="55000"/>
              </a:schemeClr>
            </a:gs>
            <a:gs pos="83000">
              <a:schemeClr val="accent5">
                <a:lumMod val="65000"/>
                <a:lumOff val="35000"/>
              </a:schemeClr>
            </a:gs>
            <a:gs pos="100000">
              <a:schemeClr val="accent5">
                <a:lumMod val="97000"/>
                <a:lumOff val="3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Nov 15,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WorldVu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27C35-AA6B-42CC-ACCB-4377BB3C9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6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c.gov/" TargetMode="External"/><Relationship Id="rId2" Type="http://schemas.openxmlformats.org/officeDocument/2006/relationships/hyperlink" Target="https://www.gpo.gov/fdsys/pkg/FR-2017-10-23/pdf/2017-22748.pdf.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540" y="0"/>
            <a:ext cx="12286442" cy="69674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International Mail:</a:t>
            </a:r>
            <a:br>
              <a:rPr lang="en-US" b="1" dirty="0"/>
            </a:br>
            <a:r>
              <a:rPr lang="en-US" b="1" dirty="0"/>
              <a:t>"Goods" or "Documents" effective January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  <a:p>
            <a:r>
              <a:rPr lang="en-US" sz="3200" dirty="0"/>
              <a:t>Merry Law and Steve W. Smith</a:t>
            </a:r>
          </a:p>
        </p:txBody>
      </p:sp>
    </p:spTree>
    <p:extLst>
      <p:ext uri="{BB962C8B-B14F-4D97-AF65-F5344CB8AC3E}">
        <p14:creationId xmlns:p14="http://schemas.microsoft.com/office/powerpoint/2010/main" val="2973958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is happening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771" y="1825625"/>
            <a:ext cx="6952344" cy="435133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Universal Postal Union (UPU)</a:t>
            </a:r>
          </a:p>
          <a:p>
            <a:r>
              <a:rPr lang="en-US" dirty="0"/>
              <a:t>Integrated Product Plan</a:t>
            </a:r>
          </a:p>
          <a:p>
            <a:pPr lvl="1"/>
            <a:r>
              <a:rPr lang="en-US" dirty="0"/>
              <a:t>Phase I:  January 1, 2018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Phase 2: January 1, 2020*</a:t>
            </a:r>
            <a:endParaRPr lang="en-US" sz="3000" dirty="0"/>
          </a:p>
          <a:p>
            <a:pPr marL="457200" lvl="1" indent="0">
              <a:spcAft>
                <a:spcPts val="1200"/>
              </a:spcAft>
              <a:buNone/>
            </a:pPr>
            <a:r>
              <a:rPr lang="en-US" sz="3000" dirty="0"/>
              <a:t>*If approved by UPU Extraordinary Congress in Ethiopia in September 2018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15,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WorldVu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7C35-AA6B-42CC-ACCB-4377BB3C9F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94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IPP Phase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5314"/>
            <a:ext cx="10515600" cy="484164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Classification of letter-post items based on weight and size </a:t>
            </a:r>
            <a:r>
              <a:rPr lang="en-US" i="1" dirty="0"/>
              <a:t>and</a:t>
            </a:r>
            <a:r>
              <a:rPr lang="en-US" dirty="0"/>
              <a:t> content (Documents vs. Goods)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IPA, ISAL and First Class Mail International Letters &amp; Flats cannot contain Goods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dirty="0"/>
              <a:t>Goods must be mailed as IPA or ISAL Packets, Commercial </a:t>
            </a:r>
            <a:r>
              <a:rPr lang="en-US" dirty="0" err="1"/>
              <a:t>ePackets</a:t>
            </a:r>
            <a:r>
              <a:rPr lang="en-US" dirty="0"/>
              <a:t> or First-Class Package International Service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Standard UPU S10 barcode required on all small packets containing goods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Already on USPS customs forms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Privately printed forms must comply (See IMM 123.3.)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15,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WorldVu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7C35-AA6B-42CC-ACCB-4377BB3C9FA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649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Documents vs. Goods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87640">
            <a:off x="1071393" y="494863"/>
            <a:ext cx="1940900" cy="106680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u="sng" dirty="0"/>
              <a:t>New</a:t>
            </a:r>
            <a:r>
              <a:rPr lang="en-US" dirty="0"/>
              <a:t> UPU Definitions of Goods and Documents: Added to UPU Acts following 2016 UPU Congress</a:t>
            </a:r>
          </a:p>
          <a:p>
            <a:pPr>
              <a:spcAft>
                <a:spcPts val="1200"/>
              </a:spcAft>
            </a:pPr>
            <a:r>
              <a:rPr lang="en-US" dirty="0"/>
              <a:t>USPS Definitions of Goods and Documents:  IMM Section 123.63</a:t>
            </a:r>
          </a:p>
          <a:p>
            <a:pPr>
              <a:spcAft>
                <a:spcPts val="1200"/>
              </a:spcAft>
            </a:pPr>
            <a:r>
              <a:rPr lang="en-US" dirty="0"/>
              <a:t>“Known Mailer” exceptions remain in place.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See handouts for the definitions.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15,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WorldVu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7C35-AA6B-42CC-ACCB-4377BB3C9FA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730" y="3507078"/>
            <a:ext cx="2139100" cy="224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35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USPS Modifications to Meet IPP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1383"/>
            <a:ext cx="10515600" cy="4351338"/>
          </a:xfrm>
        </p:spPr>
        <p:txBody>
          <a:bodyPr/>
          <a:lstStyle/>
          <a:p>
            <a:r>
              <a:rPr lang="en-US" dirty="0"/>
              <a:t>IMM changes are coming to reflect the restrictions on how goods can be mailed.</a:t>
            </a:r>
          </a:p>
          <a:p>
            <a:r>
              <a:rPr lang="en-US" dirty="0"/>
              <a:t>Proposed changes are in the </a:t>
            </a:r>
            <a:r>
              <a:rPr lang="en-US" dirty="0">
                <a:hlinkClick r:id="rId2"/>
              </a:rPr>
              <a:t>Federal Register /Vol. 82, No. 203 /Monday, October 23, 2017 /Rules and Regulations</a:t>
            </a:r>
            <a:r>
              <a:rPr lang="en-US" dirty="0"/>
              <a:t>.</a:t>
            </a:r>
          </a:p>
          <a:p>
            <a:r>
              <a:rPr lang="en-US" dirty="0"/>
              <a:t>Price changes are on the Postal Regulatory Commission’s web site, </a:t>
            </a:r>
            <a:r>
              <a:rPr lang="en-US" dirty="0">
                <a:hlinkClick r:id="rId3"/>
              </a:rPr>
              <a:t>https://www.prc.gov/</a:t>
            </a:r>
            <a:r>
              <a:rPr lang="en-US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15,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WorldVu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7C35-AA6B-42CC-ACCB-4377BB3C9FA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27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Questions or Comments on Phase I?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15,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WorldVu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7C35-AA6B-42CC-ACCB-4377BB3C9FA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951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IPP Phase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29" y="1364342"/>
            <a:ext cx="11248571" cy="499200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Fully integrated UPU product portfolio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Postal items put into 3 groups:  Letter Post, Parcel Post and EMS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Small packets remain within the Letter-Post category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Differentiated by content (documents and goods) and by speed (non-priority, priority and premium 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Supplementary services with value-add features on a menu basis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Security and electronic customs pre-advice compliant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No changes to EMS structure and oversight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15,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WorldVu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7C35-AA6B-42CC-ACCB-4377BB3C9FA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17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9013"/>
            <a:ext cx="10515600" cy="1325563"/>
          </a:xfrm>
        </p:spPr>
        <p:txBody>
          <a:bodyPr/>
          <a:lstStyle/>
          <a:p>
            <a:r>
              <a:rPr lang="en-US" dirty="0"/>
              <a:t>What May Change in Phase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915" y="1262743"/>
            <a:ext cx="11625942" cy="491422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Tracking: more tracking; may become mandatory</a:t>
            </a:r>
          </a:p>
          <a:p>
            <a:r>
              <a:rPr lang="en-US" dirty="0"/>
              <a:t>Registration: possible limitation to documents</a:t>
            </a:r>
          </a:p>
          <a:p>
            <a:r>
              <a:rPr lang="en-US" dirty="0"/>
              <a:t>Insurance for </a:t>
            </a:r>
            <a:r>
              <a:rPr lang="en-US" dirty="0" err="1"/>
              <a:t>letterpost</a:t>
            </a:r>
            <a:r>
              <a:rPr lang="en-US" dirty="0"/>
              <a:t>: possibly eliminated or combined with registration</a:t>
            </a:r>
          </a:p>
          <a:p>
            <a:r>
              <a:rPr lang="en-US" dirty="0"/>
              <a:t>Insurance for parcels: under study; unclear what may happen</a:t>
            </a:r>
          </a:p>
          <a:p>
            <a:r>
              <a:rPr lang="en-US" dirty="0"/>
              <a:t>Advise of delivery &amp; delivery in person: may be combined or changed</a:t>
            </a:r>
          </a:p>
          <a:p>
            <a:r>
              <a:rPr lang="en-US" dirty="0"/>
              <a:t>COD: likely eliminated</a:t>
            </a:r>
          </a:p>
          <a:p>
            <a:r>
              <a:rPr lang="en-US" dirty="0"/>
              <a:t>Fragile parcels: likely eliminated</a:t>
            </a:r>
          </a:p>
          <a:p>
            <a:r>
              <a:rPr lang="en-US" dirty="0"/>
              <a:t>Cumbersome parcels: under study; may be eliminated</a:t>
            </a:r>
          </a:p>
          <a:p>
            <a:r>
              <a:rPr lang="en-US" dirty="0"/>
              <a:t>IBRS and Merchandise Return: to be kept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15,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WorldVu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7C35-AA6B-42CC-ACCB-4377BB3C9FA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9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4968" y="1825625"/>
            <a:ext cx="8723087" cy="4351338"/>
          </a:xfrm>
        </p:spPr>
        <p:txBody>
          <a:bodyPr/>
          <a:lstStyle/>
          <a:p>
            <a:pPr marL="3251200" indent="0">
              <a:spcBef>
                <a:spcPts val="0"/>
              </a:spcBef>
              <a:buNone/>
              <a:tabLst>
                <a:tab pos="2801938" algn="l"/>
              </a:tabLst>
            </a:pPr>
            <a:r>
              <a:rPr lang="en-US" dirty="0"/>
              <a:t>Merry Law</a:t>
            </a:r>
          </a:p>
          <a:p>
            <a:pPr marL="4122738" indent="-871538">
              <a:spcBef>
                <a:spcPts val="0"/>
              </a:spcBef>
              <a:buNone/>
              <a:tabLst>
                <a:tab pos="2801938" algn="l"/>
              </a:tabLst>
            </a:pPr>
            <a:r>
              <a:rPr lang="en-US" dirty="0"/>
              <a:t>WorldVu LLC</a:t>
            </a:r>
          </a:p>
          <a:p>
            <a:pPr marL="3251200" indent="0">
              <a:spcBef>
                <a:spcPts val="0"/>
              </a:spcBef>
              <a:buNone/>
              <a:tabLst>
                <a:tab pos="2801938" algn="l"/>
              </a:tabLst>
            </a:pPr>
            <a:r>
              <a:rPr lang="en-US" dirty="0"/>
              <a:t>mlaw@worldvu.com</a:t>
            </a:r>
          </a:p>
          <a:p>
            <a:pPr marL="3251200" indent="0">
              <a:buNone/>
              <a:tabLst>
                <a:tab pos="2801938" algn="l"/>
              </a:tabLst>
            </a:pPr>
            <a:endParaRPr lang="en-US" dirty="0"/>
          </a:p>
          <a:p>
            <a:pPr marL="3251200" indent="0">
              <a:spcBef>
                <a:spcPts val="0"/>
              </a:spcBef>
              <a:buNone/>
              <a:tabLst>
                <a:tab pos="2801938" algn="l"/>
              </a:tabLst>
            </a:pPr>
            <a:r>
              <a:rPr lang="en-US" dirty="0"/>
              <a:t>Steve W. Smith</a:t>
            </a:r>
          </a:p>
          <a:p>
            <a:pPr marL="3251200" indent="0">
              <a:spcBef>
                <a:spcPts val="0"/>
              </a:spcBef>
              <a:buNone/>
              <a:tabLst>
                <a:tab pos="2801938" algn="l"/>
              </a:tabLst>
            </a:pPr>
            <a:r>
              <a:rPr lang="en-US" sz="2000" dirty="0"/>
              <a:t>Representing</a:t>
            </a:r>
          </a:p>
          <a:p>
            <a:pPr marL="3251200" indent="0">
              <a:spcBef>
                <a:spcPts val="0"/>
              </a:spcBef>
              <a:buNone/>
              <a:tabLst>
                <a:tab pos="2801938" algn="l"/>
              </a:tabLst>
            </a:pPr>
            <a:r>
              <a:rPr lang="en-US" sz="2400" dirty="0"/>
              <a:t>CREEL, a </a:t>
            </a:r>
            <a:r>
              <a:rPr lang="en-US" sz="2400" dirty="0" err="1"/>
              <a:t>LSC</a:t>
            </a:r>
            <a:r>
              <a:rPr lang="en-US" sz="2400"/>
              <a:t> Communications company</a:t>
            </a:r>
            <a:endParaRPr lang="en-US" sz="2400" dirty="0"/>
          </a:p>
          <a:p>
            <a:pPr marL="3251200" indent="0">
              <a:buNone/>
              <a:tabLst>
                <a:tab pos="2801938" algn="l"/>
              </a:tabLst>
            </a:pPr>
            <a:endParaRPr lang="en-US" dirty="0"/>
          </a:p>
          <a:p>
            <a:pPr marL="3251200" indent="0">
              <a:buNone/>
              <a:tabLst>
                <a:tab pos="2801938" algn="l"/>
              </a:tabLst>
            </a:pPr>
            <a:endParaRPr lang="en-US" dirty="0"/>
          </a:p>
          <a:p>
            <a:pPr marL="3251200" indent="0">
              <a:buNone/>
              <a:tabLst>
                <a:tab pos="2801938" algn="l"/>
              </a:tabLst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15,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WorldVu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7C35-AA6B-42CC-ACCB-4377BB3C9FA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086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473</Words>
  <Application>Microsoft Office PowerPoint</Application>
  <PresentationFormat>Widescreen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International Mail: "Goods" or "Documents" effective January 2018</vt:lpstr>
      <vt:lpstr>Why this is happening</vt:lpstr>
      <vt:lpstr>IPP Phase I</vt:lpstr>
      <vt:lpstr>Documents vs. Goods</vt:lpstr>
      <vt:lpstr>USPS Modifications to Meet IPP</vt:lpstr>
      <vt:lpstr>PowerPoint Presentation</vt:lpstr>
      <vt:lpstr>IPP Phase II</vt:lpstr>
      <vt:lpstr>What May Change in Phase II</vt:lpstr>
      <vt:lpstr>Thank you.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Mail: "Goods" or "Documents" effective January 2018</dc:title>
  <dc:creator>Merry Law</dc:creator>
  <cp:lastModifiedBy>SW Smith</cp:lastModifiedBy>
  <cp:revision>26</cp:revision>
  <dcterms:created xsi:type="dcterms:W3CDTF">2017-10-27T14:51:37Z</dcterms:created>
  <dcterms:modified xsi:type="dcterms:W3CDTF">2017-11-10T15:17:14Z</dcterms:modified>
</cp:coreProperties>
</file>